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64" r:id="rId4"/>
    <p:sldId id="268" r:id="rId5"/>
    <p:sldId id="263" r:id="rId6"/>
    <p:sldId id="262" r:id="rId7"/>
    <p:sldId id="257" r:id="rId8"/>
    <p:sldId id="258" r:id="rId9"/>
    <p:sldId id="259" r:id="rId10"/>
    <p:sldId id="267" r:id="rId11"/>
    <p:sldId id="260" r:id="rId12"/>
    <p:sldId id="261"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53"/>
    <p:restoredTop sz="94643"/>
  </p:normalViewPr>
  <p:slideViewPr>
    <p:cSldViewPr snapToGrid="0" snapToObjects="1">
      <p:cViewPr varScale="1">
        <p:scale>
          <a:sx n="90" d="100"/>
          <a:sy n="90" d="100"/>
        </p:scale>
        <p:origin x="232" y="9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tiff>
</file>

<file path=ppt/media/image6.tiff>
</file>

<file path=ppt/media/image7.tiff>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2/26/19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2/26/19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2/26/19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2/26/19</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Information_extraction" TargetMode="External"/><Relationship Id="rId7" Type="http://schemas.openxmlformats.org/officeDocument/2006/relationships/hyperlink" Target="https://en.wikipedia.org/wiki/Taxonomy_(general)" TargetMode="Externa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hyperlink" Target="https://en.wikipedia.org/wiki/Medical_classification" TargetMode="External"/><Relationship Id="rId5" Type="http://schemas.openxmlformats.org/officeDocument/2006/relationships/hyperlink" Target="https://en.wikipedia.org/wiki/Unstructured_data" TargetMode="External"/><Relationship Id="rId4" Type="http://schemas.openxmlformats.org/officeDocument/2006/relationships/hyperlink" Target="https://en.wikipedia.org/wiki/Named_entity"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webhose.io/web-content-api"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C8DBE-9A64-9D40-8CF8-319E83F15C5E}"/>
              </a:ext>
            </a:extLst>
          </p:cNvPr>
          <p:cNvSpPr>
            <a:spLocks noGrp="1"/>
          </p:cNvSpPr>
          <p:nvPr>
            <p:ph type="ctrTitle"/>
          </p:nvPr>
        </p:nvSpPr>
        <p:spPr>
          <a:xfrm>
            <a:off x="1751011" y="1300785"/>
            <a:ext cx="9190257" cy="2509213"/>
          </a:xfrm>
        </p:spPr>
        <p:txBody>
          <a:bodyPr/>
          <a:lstStyle/>
          <a:p>
            <a:r>
              <a:rPr lang="en-US" dirty="0"/>
              <a:t>Analysis of human Language</a:t>
            </a:r>
          </a:p>
        </p:txBody>
      </p:sp>
      <p:sp>
        <p:nvSpPr>
          <p:cNvPr id="3" name="Subtitle 2">
            <a:extLst>
              <a:ext uri="{FF2B5EF4-FFF2-40B4-BE49-F238E27FC236}">
                <a16:creationId xmlns:a16="http://schemas.microsoft.com/office/drawing/2014/main" id="{6EACBCC8-012E-344A-BE6D-57DAEAE25D26}"/>
              </a:ext>
            </a:extLst>
          </p:cNvPr>
          <p:cNvSpPr>
            <a:spLocks noGrp="1"/>
          </p:cNvSpPr>
          <p:nvPr>
            <p:ph type="subTitle" idx="1"/>
          </p:nvPr>
        </p:nvSpPr>
        <p:spPr/>
        <p:txBody>
          <a:bodyPr/>
          <a:lstStyle/>
          <a:p>
            <a:r>
              <a:rPr lang="en-US" altLang="zh-CN" dirty="0"/>
              <a:t>Vicki </a:t>
            </a:r>
            <a:r>
              <a:rPr lang="en-US" altLang="zh-CN" dirty="0" err="1"/>
              <a:t>Ziwei</a:t>
            </a:r>
            <a:r>
              <a:rPr lang="zh-CN" altLang="en-US" dirty="0"/>
              <a:t> </a:t>
            </a:r>
            <a:r>
              <a:rPr lang="en-US" altLang="zh-CN" dirty="0" err="1"/>
              <a:t>zheng</a:t>
            </a:r>
            <a:endParaRPr lang="en-US" dirty="0"/>
          </a:p>
        </p:txBody>
      </p:sp>
    </p:spTree>
    <p:extLst>
      <p:ext uri="{BB962C8B-B14F-4D97-AF65-F5344CB8AC3E}">
        <p14:creationId xmlns:p14="http://schemas.microsoft.com/office/powerpoint/2010/main" val="1573838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D4E9F-BB6B-D742-99D0-2C2BD8FE4A10}"/>
              </a:ext>
            </a:extLst>
          </p:cNvPr>
          <p:cNvSpPr>
            <a:spLocks noGrp="1"/>
          </p:cNvSpPr>
          <p:nvPr>
            <p:ph type="title"/>
          </p:nvPr>
        </p:nvSpPr>
        <p:spPr>
          <a:xfrm>
            <a:off x="777141" y="189187"/>
            <a:ext cx="10364451" cy="1008993"/>
          </a:xfrm>
        </p:spPr>
        <p:txBody>
          <a:bodyPr/>
          <a:lstStyle/>
          <a:p>
            <a:r>
              <a:rPr lang="en-US" dirty="0"/>
              <a:t>Content analysis example/unit test</a:t>
            </a:r>
          </a:p>
        </p:txBody>
      </p:sp>
      <p:pic>
        <p:nvPicPr>
          <p:cNvPr id="5" name="Content Placeholder 4">
            <a:extLst>
              <a:ext uri="{FF2B5EF4-FFF2-40B4-BE49-F238E27FC236}">
                <a16:creationId xmlns:a16="http://schemas.microsoft.com/office/drawing/2014/main" id="{CC6FD128-DE95-594C-9888-82913A0481D7}"/>
              </a:ext>
            </a:extLst>
          </p:cNvPr>
          <p:cNvPicPr>
            <a:picLocks noGrp="1" noChangeAspect="1"/>
          </p:cNvPicPr>
          <p:nvPr>
            <p:ph sz="quarter" idx="13"/>
          </p:nvPr>
        </p:nvPicPr>
        <p:blipFill>
          <a:blip r:embed="rId2"/>
          <a:stretch>
            <a:fillRect/>
          </a:stretch>
        </p:blipFill>
        <p:spPr>
          <a:xfrm>
            <a:off x="427590" y="999549"/>
            <a:ext cx="7731009" cy="3424237"/>
          </a:xfrm>
        </p:spPr>
      </p:pic>
      <p:pic>
        <p:nvPicPr>
          <p:cNvPr id="7" name="Picture 6">
            <a:extLst>
              <a:ext uri="{FF2B5EF4-FFF2-40B4-BE49-F238E27FC236}">
                <a16:creationId xmlns:a16="http://schemas.microsoft.com/office/drawing/2014/main" id="{C027531C-6B08-EC4E-8B75-ED3CB968BCB2}"/>
              </a:ext>
            </a:extLst>
          </p:cNvPr>
          <p:cNvPicPr>
            <a:picLocks noChangeAspect="1"/>
          </p:cNvPicPr>
          <p:nvPr/>
        </p:nvPicPr>
        <p:blipFill>
          <a:blip r:embed="rId3"/>
          <a:stretch>
            <a:fillRect/>
          </a:stretch>
        </p:blipFill>
        <p:spPr>
          <a:xfrm>
            <a:off x="5351582" y="2511971"/>
            <a:ext cx="6307716" cy="4146331"/>
          </a:xfrm>
          <a:prstGeom prst="rect">
            <a:avLst/>
          </a:prstGeom>
        </p:spPr>
      </p:pic>
    </p:spTree>
    <p:extLst>
      <p:ext uri="{BB962C8B-B14F-4D97-AF65-F5344CB8AC3E}">
        <p14:creationId xmlns:p14="http://schemas.microsoft.com/office/powerpoint/2010/main" val="35109825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50872-672F-0D46-AC2E-945ED5EEA612}"/>
              </a:ext>
            </a:extLst>
          </p:cNvPr>
          <p:cNvSpPr>
            <a:spLocks noGrp="1"/>
          </p:cNvSpPr>
          <p:nvPr>
            <p:ph type="title"/>
          </p:nvPr>
        </p:nvSpPr>
        <p:spPr>
          <a:xfrm>
            <a:off x="913149" y="0"/>
            <a:ext cx="10364451" cy="1052853"/>
          </a:xfrm>
        </p:spPr>
        <p:txBody>
          <a:bodyPr/>
          <a:lstStyle/>
          <a:p>
            <a:r>
              <a:rPr lang="en-US" dirty="0"/>
              <a:t>Topic taxonomy</a:t>
            </a:r>
          </a:p>
        </p:txBody>
      </p:sp>
      <p:sp>
        <p:nvSpPr>
          <p:cNvPr id="6" name="TextBox 5">
            <a:extLst>
              <a:ext uri="{FF2B5EF4-FFF2-40B4-BE49-F238E27FC236}">
                <a16:creationId xmlns:a16="http://schemas.microsoft.com/office/drawing/2014/main" id="{762ECEFF-6EA6-0C4F-85F6-D538237573F0}"/>
              </a:ext>
            </a:extLst>
          </p:cNvPr>
          <p:cNvSpPr txBox="1"/>
          <p:nvPr/>
        </p:nvSpPr>
        <p:spPr>
          <a:xfrm>
            <a:off x="912524" y="5092700"/>
            <a:ext cx="9960034" cy="1477328"/>
          </a:xfrm>
          <a:prstGeom prst="rect">
            <a:avLst/>
          </a:prstGeom>
          <a:noFill/>
        </p:spPr>
        <p:txBody>
          <a:bodyPr wrap="none" rtlCol="0">
            <a:spAutoFit/>
          </a:bodyPr>
          <a:lstStyle/>
          <a:p>
            <a:r>
              <a:rPr lang="en-US" altLang="zh-CN" dirty="0"/>
              <a:t>Testing</a:t>
            </a:r>
            <a:r>
              <a:rPr lang="zh-CN" altLang="en-US" dirty="0"/>
              <a:t> </a:t>
            </a:r>
            <a:r>
              <a:rPr lang="en-US" altLang="zh-CN" dirty="0"/>
              <a:t>and</a:t>
            </a:r>
            <a:r>
              <a:rPr lang="zh-CN" altLang="en-US" dirty="0"/>
              <a:t> </a:t>
            </a:r>
            <a:r>
              <a:rPr lang="en-US" altLang="zh-CN" dirty="0"/>
              <a:t>Finding:</a:t>
            </a:r>
            <a:endParaRPr lang="en-US" dirty="0"/>
          </a:p>
          <a:p>
            <a:r>
              <a:rPr lang="en-US" altLang="zh-CN" dirty="0"/>
              <a:t>How</a:t>
            </a:r>
            <a:r>
              <a:rPr lang="zh-CN" altLang="en-US" dirty="0"/>
              <a:t> </a:t>
            </a:r>
            <a:r>
              <a:rPr lang="en-US" altLang="zh-CN" dirty="0"/>
              <a:t>would</a:t>
            </a:r>
            <a:r>
              <a:rPr lang="zh-CN" altLang="en-US" dirty="0"/>
              <a:t> </a:t>
            </a:r>
            <a:r>
              <a:rPr lang="en-US" altLang="zh-CN" dirty="0"/>
              <a:t>below</a:t>
            </a:r>
            <a:r>
              <a:rPr lang="zh-CN" altLang="en-US" dirty="0"/>
              <a:t> </a:t>
            </a:r>
            <a:r>
              <a:rPr lang="en-US" altLang="zh-CN" dirty="0"/>
              <a:t>articles</a:t>
            </a:r>
            <a:r>
              <a:rPr lang="zh-CN" altLang="en-US" dirty="0"/>
              <a:t> </a:t>
            </a:r>
            <a:r>
              <a:rPr lang="en-US" altLang="zh-CN" dirty="0"/>
              <a:t>classified</a:t>
            </a:r>
            <a:r>
              <a:rPr lang="zh-CN" altLang="en-US" dirty="0"/>
              <a:t> </a:t>
            </a:r>
            <a:r>
              <a:rPr lang="en-US" altLang="zh-CN" dirty="0"/>
              <a:t>into</a:t>
            </a:r>
            <a:r>
              <a:rPr lang="zh-CN" altLang="en-US" dirty="0"/>
              <a:t> </a:t>
            </a:r>
            <a:r>
              <a:rPr lang="en-US" dirty="0"/>
              <a:t>Company</a:t>
            </a:r>
            <a:r>
              <a:rPr lang="zh-CN" altLang="en-US" dirty="0"/>
              <a:t> </a:t>
            </a:r>
            <a:r>
              <a:rPr lang="en-US" altLang="zh-CN" dirty="0"/>
              <a:t>Corporation</a:t>
            </a:r>
            <a:r>
              <a:rPr lang="zh-CN" altLang="en-US" dirty="0"/>
              <a:t> </a:t>
            </a:r>
            <a:r>
              <a:rPr lang="en-US" altLang="zh-CN" dirty="0"/>
              <a:t>and</a:t>
            </a:r>
            <a:r>
              <a:rPr lang="zh-CN" altLang="en-US" dirty="0"/>
              <a:t> </a:t>
            </a:r>
            <a:r>
              <a:rPr lang="en-US" altLang="zh-CN" dirty="0"/>
              <a:t>Competition</a:t>
            </a:r>
            <a:r>
              <a:rPr lang="zh-CN" altLang="en-US" dirty="0"/>
              <a:t>：</a:t>
            </a:r>
            <a:endParaRPr lang="en-US" altLang="zh-CN" dirty="0"/>
          </a:p>
          <a:p>
            <a:r>
              <a:rPr lang="en-US" dirty="0"/>
              <a:t>‘China </a:t>
            </a:r>
            <a:r>
              <a:rPr lang="en-US" dirty="0">
                <a:highlight>
                  <a:srgbClr val="FFFF00"/>
                </a:highlight>
              </a:rPr>
              <a:t>Bans</a:t>
            </a:r>
            <a:r>
              <a:rPr lang="en-US" dirty="0"/>
              <a:t> </a:t>
            </a:r>
            <a:r>
              <a:rPr lang="en-US" dirty="0">
                <a:highlight>
                  <a:srgbClr val="FFFF00"/>
                </a:highlight>
              </a:rPr>
              <a:t>Sale</a:t>
            </a:r>
            <a:r>
              <a:rPr lang="en-US" dirty="0"/>
              <a:t> Of Multiple iPhone Models But Apple Is Not Giving Up Just Yet’</a:t>
            </a:r>
            <a:r>
              <a:rPr lang="zh-CN" altLang="en-US" dirty="0"/>
              <a:t>  </a:t>
            </a:r>
            <a:r>
              <a:rPr lang="en-US" altLang="zh-CN" dirty="0"/>
              <a:t>-</a:t>
            </a:r>
            <a:r>
              <a:rPr lang="zh-CN" altLang="en-US" dirty="0"/>
              <a:t> </a:t>
            </a:r>
            <a:r>
              <a:rPr lang="en-US" dirty="0">
                <a:solidFill>
                  <a:srgbClr val="FF0000"/>
                </a:solidFill>
              </a:rPr>
              <a:t>Policy Change</a:t>
            </a:r>
            <a:endParaRPr lang="en-US" dirty="0"/>
          </a:p>
          <a:p>
            <a:r>
              <a:rPr lang="en-US" dirty="0"/>
              <a:t>‘Apple </a:t>
            </a:r>
            <a:r>
              <a:rPr lang="en-US" dirty="0">
                <a:highlight>
                  <a:srgbClr val="FFFF00"/>
                </a:highlight>
              </a:rPr>
              <a:t>iPhone</a:t>
            </a:r>
            <a:r>
              <a:rPr lang="en-US" dirty="0"/>
              <a:t> to Google </a:t>
            </a:r>
            <a:r>
              <a:rPr lang="en-US" dirty="0">
                <a:highlight>
                  <a:srgbClr val="FFFF00"/>
                </a:highlight>
              </a:rPr>
              <a:t>Pixel</a:t>
            </a:r>
            <a:r>
              <a:rPr lang="en-US" dirty="0"/>
              <a:t> 3: How to transfer contacts, messages, calendars and media‘,</a:t>
            </a:r>
            <a:r>
              <a:rPr lang="zh-CN" altLang="en-US" dirty="0"/>
              <a:t> </a:t>
            </a:r>
            <a:r>
              <a:rPr lang="en-US" altLang="zh-CN" dirty="0"/>
              <a:t>-</a:t>
            </a:r>
            <a:r>
              <a:rPr lang="zh-CN" altLang="en-US" dirty="0"/>
              <a:t> </a:t>
            </a:r>
            <a:r>
              <a:rPr lang="en-US" dirty="0">
                <a:solidFill>
                  <a:srgbClr val="FF0000"/>
                </a:solidFill>
              </a:rPr>
              <a:t>Smart Phone</a:t>
            </a:r>
          </a:p>
          <a:p>
            <a:r>
              <a:rPr lang="en-US" altLang="zh-CN" b="1" dirty="0"/>
              <a:t>’</a:t>
            </a:r>
            <a:r>
              <a:rPr lang="en-US" b="1" dirty="0"/>
              <a:t>Apple Shares Drop to Lowest in Over 3 Months on iPhone Suppliers‘ Warnings</a:t>
            </a:r>
            <a:r>
              <a:rPr lang="en-US" altLang="zh-CN" b="1" dirty="0"/>
              <a:t>’</a:t>
            </a:r>
            <a:r>
              <a:rPr lang="zh-CN" altLang="en-US" b="1" dirty="0"/>
              <a:t> </a:t>
            </a:r>
            <a:r>
              <a:rPr lang="en-US" altLang="zh-CN" b="1" dirty="0"/>
              <a:t>-</a:t>
            </a:r>
            <a:r>
              <a:rPr lang="zh-CN" altLang="en-US" b="1" dirty="0"/>
              <a:t> </a:t>
            </a:r>
            <a:r>
              <a:rPr lang="en-US" dirty="0">
                <a:solidFill>
                  <a:srgbClr val="FF0000"/>
                </a:solidFill>
              </a:rPr>
              <a:t>Trading and Investing</a:t>
            </a:r>
            <a:endParaRPr lang="en-US" dirty="0"/>
          </a:p>
        </p:txBody>
      </p:sp>
      <p:pic>
        <p:nvPicPr>
          <p:cNvPr id="4" name="Content Placeholder 3">
            <a:extLst>
              <a:ext uri="{FF2B5EF4-FFF2-40B4-BE49-F238E27FC236}">
                <a16:creationId xmlns:a16="http://schemas.microsoft.com/office/drawing/2014/main" id="{4A707471-DF75-7F47-A4E3-03758943A82D}"/>
              </a:ext>
            </a:extLst>
          </p:cNvPr>
          <p:cNvPicPr>
            <a:picLocks noGrp="1" noChangeAspect="1"/>
          </p:cNvPicPr>
          <p:nvPr>
            <p:ph sz="quarter" idx="13"/>
          </p:nvPr>
        </p:nvPicPr>
        <p:blipFill>
          <a:blip r:embed="rId2"/>
          <a:stretch>
            <a:fillRect/>
          </a:stretch>
        </p:blipFill>
        <p:spPr>
          <a:xfrm>
            <a:off x="912524" y="749902"/>
            <a:ext cx="7627059" cy="2235036"/>
          </a:xfrm>
        </p:spPr>
      </p:pic>
      <p:sp>
        <p:nvSpPr>
          <p:cNvPr id="9" name="TextBox 8">
            <a:extLst>
              <a:ext uri="{FF2B5EF4-FFF2-40B4-BE49-F238E27FC236}">
                <a16:creationId xmlns:a16="http://schemas.microsoft.com/office/drawing/2014/main" id="{FC2DEB1B-11B2-E143-AFE7-55E7B4EF6861}"/>
              </a:ext>
            </a:extLst>
          </p:cNvPr>
          <p:cNvSpPr txBox="1"/>
          <p:nvPr/>
        </p:nvSpPr>
        <p:spPr>
          <a:xfrm>
            <a:off x="8674227" y="1052853"/>
            <a:ext cx="3758887" cy="2031325"/>
          </a:xfrm>
          <a:prstGeom prst="rect">
            <a:avLst/>
          </a:prstGeom>
          <a:noFill/>
        </p:spPr>
        <p:txBody>
          <a:bodyPr wrap="square" rtlCol="0">
            <a:spAutoFit/>
          </a:bodyPr>
          <a:lstStyle/>
          <a:p>
            <a:r>
              <a:rPr lang="en-US" altLang="zh-CN" dirty="0"/>
              <a:t>What</a:t>
            </a:r>
            <a:r>
              <a:rPr lang="zh-CN" altLang="en-US" dirty="0"/>
              <a:t> </a:t>
            </a:r>
            <a:r>
              <a:rPr lang="en-US" altLang="zh-CN" dirty="0"/>
              <a:t>these</a:t>
            </a:r>
            <a:r>
              <a:rPr lang="zh-CN" altLang="en-US" dirty="0"/>
              <a:t> </a:t>
            </a:r>
            <a:r>
              <a:rPr lang="en-US" altLang="zh-CN" dirty="0"/>
              <a:t>revealed:</a:t>
            </a:r>
          </a:p>
          <a:p>
            <a:pPr marL="285750" indent="-285750">
              <a:buFont typeface="Arial" panose="020B0604020202020204" pitchFamily="34" charset="0"/>
              <a:buChar char="•"/>
            </a:pPr>
            <a:r>
              <a:rPr lang="en-US" dirty="0">
                <a:solidFill>
                  <a:srgbClr val="FF0000"/>
                </a:solidFill>
              </a:rPr>
              <a:t>Apple shares </a:t>
            </a:r>
            <a:r>
              <a:rPr lang="en-US" altLang="zh-CN" dirty="0">
                <a:solidFill>
                  <a:srgbClr val="FF0000"/>
                </a:solidFill>
              </a:rPr>
              <a:t>keep</a:t>
            </a:r>
            <a:r>
              <a:rPr lang="zh-CN" altLang="en-US" dirty="0">
                <a:solidFill>
                  <a:srgbClr val="FF0000"/>
                </a:solidFill>
              </a:rPr>
              <a:t> </a:t>
            </a:r>
            <a:r>
              <a:rPr lang="en-US" altLang="zh-CN" dirty="0">
                <a:solidFill>
                  <a:srgbClr val="FF0000"/>
                </a:solidFill>
              </a:rPr>
              <a:t>falling</a:t>
            </a:r>
            <a:r>
              <a:rPr lang="zh-CN" altLang="en-US" dirty="0">
                <a:solidFill>
                  <a:srgbClr val="FF0000"/>
                </a:solidFill>
              </a:rPr>
              <a:t> </a:t>
            </a:r>
            <a:r>
              <a:rPr lang="en-US" dirty="0">
                <a:solidFill>
                  <a:srgbClr val="FF0000"/>
                </a:solidFill>
              </a:rPr>
              <a:t>in </a:t>
            </a:r>
            <a:r>
              <a:rPr lang="en-US" altLang="zh-CN" dirty="0">
                <a:solidFill>
                  <a:srgbClr val="FF0000"/>
                </a:solidFill>
              </a:rPr>
              <a:t>last</a:t>
            </a:r>
            <a:r>
              <a:rPr lang="zh-CN" altLang="en-US" dirty="0">
                <a:solidFill>
                  <a:srgbClr val="FF0000"/>
                </a:solidFill>
              </a:rPr>
              <a:t> </a:t>
            </a:r>
            <a:r>
              <a:rPr lang="en-US" dirty="0">
                <a:solidFill>
                  <a:srgbClr val="FF0000"/>
                </a:solidFill>
              </a:rPr>
              <a:t>three months</a:t>
            </a:r>
            <a:r>
              <a:rPr lang="en-US" dirty="0"/>
              <a:t> </a:t>
            </a:r>
          </a:p>
          <a:p>
            <a:pPr marL="285750" indent="-285750">
              <a:buFont typeface="Arial" panose="020B0604020202020204" pitchFamily="34" charset="0"/>
              <a:buChar char="•"/>
            </a:pPr>
            <a:r>
              <a:rPr lang="en-US" altLang="zh-CN" dirty="0">
                <a:solidFill>
                  <a:schemeClr val="accent2">
                    <a:lumMod val="75000"/>
                  </a:schemeClr>
                </a:solidFill>
              </a:rPr>
              <a:t>Apple</a:t>
            </a:r>
            <a:r>
              <a:rPr lang="zh-CN" altLang="en-US" dirty="0">
                <a:solidFill>
                  <a:schemeClr val="accent2">
                    <a:lumMod val="75000"/>
                  </a:schemeClr>
                </a:solidFill>
              </a:rPr>
              <a:t> </a:t>
            </a:r>
            <a:r>
              <a:rPr lang="en-US" altLang="zh-CN" dirty="0">
                <a:solidFill>
                  <a:schemeClr val="accent2">
                    <a:lumMod val="75000"/>
                  </a:schemeClr>
                </a:solidFill>
              </a:rPr>
              <a:t>watch</a:t>
            </a:r>
            <a:r>
              <a:rPr lang="zh-CN" altLang="en-US" dirty="0">
                <a:solidFill>
                  <a:schemeClr val="accent2">
                    <a:lumMod val="75000"/>
                  </a:schemeClr>
                </a:solidFill>
              </a:rPr>
              <a:t> </a:t>
            </a:r>
            <a:r>
              <a:rPr lang="en-US" altLang="zh-CN" dirty="0">
                <a:solidFill>
                  <a:schemeClr val="accent2">
                    <a:lumMod val="75000"/>
                  </a:schemeClr>
                </a:solidFill>
              </a:rPr>
              <a:t>wins</a:t>
            </a:r>
            <a:r>
              <a:rPr lang="zh-CN" altLang="en-US" dirty="0">
                <a:solidFill>
                  <a:schemeClr val="accent2">
                    <a:lumMod val="75000"/>
                  </a:schemeClr>
                </a:solidFill>
              </a:rPr>
              <a:t> </a:t>
            </a:r>
            <a:r>
              <a:rPr lang="en-US" altLang="zh-CN" dirty="0">
                <a:solidFill>
                  <a:schemeClr val="accent2">
                    <a:lumMod val="75000"/>
                  </a:schemeClr>
                </a:solidFill>
              </a:rPr>
              <a:t>more</a:t>
            </a:r>
            <a:r>
              <a:rPr lang="zh-CN" altLang="en-US" dirty="0">
                <a:solidFill>
                  <a:schemeClr val="accent2">
                    <a:lumMod val="75000"/>
                  </a:schemeClr>
                </a:solidFill>
              </a:rPr>
              <a:t> </a:t>
            </a:r>
            <a:r>
              <a:rPr lang="en-US" altLang="zh-CN" dirty="0">
                <a:solidFill>
                  <a:schemeClr val="accent2">
                    <a:lumMod val="75000"/>
                  </a:schemeClr>
                </a:solidFill>
              </a:rPr>
              <a:t>favorites</a:t>
            </a:r>
          </a:p>
          <a:p>
            <a:pPr marL="285750" indent="-285750">
              <a:buFont typeface="Arial" panose="020B0604020202020204" pitchFamily="34" charset="0"/>
              <a:buChar char="•"/>
            </a:pPr>
            <a:r>
              <a:rPr lang="en-US" altLang="zh-CN" dirty="0">
                <a:solidFill>
                  <a:schemeClr val="accent5">
                    <a:lumMod val="75000"/>
                  </a:schemeClr>
                </a:solidFill>
              </a:rPr>
              <a:t>Apple</a:t>
            </a:r>
            <a:r>
              <a:rPr lang="zh-CN" altLang="en-US" dirty="0">
                <a:solidFill>
                  <a:schemeClr val="accent5">
                    <a:lumMod val="75000"/>
                  </a:schemeClr>
                </a:solidFill>
              </a:rPr>
              <a:t> </a:t>
            </a:r>
            <a:r>
              <a:rPr lang="en-US" altLang="zh-CN" dirty="0">
                <a:solidFill>
                  <a:schemeClr val="accent5">
                    <a:lumMod val="75000"/>
                  </a:schemeClr>
                </a:solidFill>
              </a:rPr>
              <a:t>is</a:t>
            </a:r>
            <a:r>
              <a:rPr lang="zh-CN" altLang="en-US" dirty="0">
                <a:solidFill>
                  <a:schemeClr val="accent5">
                    <a:lumMod val="75000"/>
                  </a:schemeClr>
                </a:solidFill>
              </a:rPr>
              <a:t> </a:t>
            </a:r>
            <a:r>
              <a:rPr lang="en-US" altLang="zh-CN" dirty="0">
                <a:solidFill>
                  <a:schemeClr val="accent5">
                    <a:lumMod val="75000"/>
                  </a:schemeClr>
                </a:solidFill>
              </a:rPr>
              <a:t>facing</a:t>
            </a:r>
            <a:r>
              <a:rPr lang="zh-CN" altLang="en-US" dirty="0">
                <a:solidFill>
                  <a:schemeClr val="accent5">
                    <a:lumMod val="75000"/>
                  </a:schemeClr>
                </a:solidFill>
              </a:rPr>
              <a:t> </a:t>
            </a:r>
            <a:r>
              <a:rPr lang="en-US" altLang="zh-CN" dirty="0">
                <a:solidFill>
                  <a:schemeClr val="accent5">
                    <a:lumMod val="75000"/>
                  </a:schemeClr>
                </a:solidFill>
              </a:rPr>
              <a:t>difficulties</a:t>
            </a:r>
            <a:r>
              <a:rPr lang="zh-CN" altLang="en-US" dirty="0">
                <a:solidFill>
                  <a:schemeClr val="accent5">
                    <a:lumMod val="75000"/>
                  </a:schemeClr>
                </a:solidFill>
              </a:rPr>
              <a:t> </a:t>
            </a:r>
            <a:r>
              <a:rPr lang="en-US" altLang="zh-CN" dirty="0">
                <a:solidFill>
                  <a:schemeClr val="accent5">
                    <a:lumMod val="75000"/>
                  </a:schemeClr>
                </a:solidFill>
              </a:rPr>
              <a:t>on</a:t>
            </a:r>
            <a:r>
              <a:rPr lang="zh-CN" altLang="en-US" dirty="0">
                <a:solidFill>
                  <a:schemeClr val="accent5">
                    <a:lumMod val="75000"/>
                  </a:schemeClr>
                </a:solidFill>
              </a:rPr>
              <a:t> </a:t>
            </a:r>
            <a:r>
              <a:rPr lang="en-US" altLang="zh-CN" dirty="0">
                <a:solidFill>
                  <a:schemeClr val="accent5">
                    <a:lumMod val="75000"/>
                  </a:schemeClr>
                </a:solidFill>
              </a:rPr>
              <a:t>expanding</a:t>
            </a:r>
            <a:r>
              <a:rPr lang="zh-CN" altLang="en-US" dirty="0">
                <a:solidFill>
                  <a:schemeClr val="accent5">
                    <a:lumMod val="75000"/>
                  </a:schemeClr>
                </a:solidFill>
              </a:rPr>
              <a:t> </a:t>
            </a:r>
            <a:r>
              <a:rPr lang="en-US" altLang="zh-CN" dirty="0">
                <a:solidFill>
                  <a:schemeClr val="accent5">
                    <a:lumMod val="75000"/>
                  </a:schemeClr>
                </a:solidFill>
              </a:rPr>
              <a:t>Chinese</a:t>
            </a:r>
            <a:r>
              <a:rPr lang="zh-CN" altLang="en-US" dirty="0">
                <a:solidFill>
                  <a:schemeClr val="accent5">
                    <a:lumMod val="75000"/>
                  </a:schemeClr>
                </a:solidFill>
              </a:rPr>
              <a:t> </a:t>
            </a:r>
            <a:r>
              <a:rPr lang="en-US" altLang="zh-CN" dirty="0">
                <a:solidFill>
                  <a:schemeClr val="accent5">
                    <a:lumMod val="75000"/>
                  </a:schemeClr>
                </a:solidFill>
              </a:rPr>
              <a:t>market</a:t>
            </a:r>
            <a:endParaRPr lang="en-US" dirty="0">
              <a:solidFill>
                <a:schemeClr val="accent5">
                  <a:lumMod val="75000"/>
                </a:schemeClr>
              </a:solidFill>
            </a:endParaRPr>
          </a:p>
          <a:p>
            <a:pPr marL="285750" indent="-28575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54778237-6EA5-564C-A171-E92B82720987}"/>
              </a:ext>
            </a:extLst>
          </p:cNvPr>
          <p:cNvPicPr>
            <a:picLocks noChangeAspect="1"/>
          </p:cNvPicPr>
          <p:nvPr/>
        </p:nvPicPr>
        <p:blipFill>
          <a:blip r:embed="rId3"/>
          <a:stretch>
            <a:fillRect/>
          </a:stretch>
        </p:blipFill>
        <p:spPr>
          <a:xfrm>
            <a:off x="912523" y="3052648"/>
            <a:ext cx="7627059" cy="2048330"/>
          </a:xfrm>
          <a:prstGeom prst="rect">
            <a:avLst/>
          </a:prstGeom>
        </p:spPr>
      </p:pic>
    </p:spTree>
    <p:extLst>
      <p:ext uri="{BB962C8B-B14F-4D97-AF65-F5344CB8AC3E}">
        <p14:creationId xmlns:p14="http://schemas.microsoft.com/office/powerpoint/2010/main" val="13768478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72D82-07F7-5E4D-82A8-3D0FBD1D3C05}"/>
              </a:ext>
            </a:extLst>
          </p:cNvPr>
          <p:cNvSpPr>
            <a:spLocks noGrp="1"/>
          </p:cNvSpPr>
          <p:nvPr>
            <p:ph type="title"/>
          </p:nvPr>
        </p:nvSpPr>
        <p:spPr/>
        <p:txBody>
          <a:bodyPr/>
          <a:lstStyle/>
          <a:p>
            <a:r>
              <a:rPr lang="en-US" dirty="0"/>
              <a:t>Future improvement</a:t>
            </a:r>
          </a:p>
        </p:txBody>
      </p:sp>
      <p:sp>
        <p:nvSpPr>
          <p:cNvPr id="3" name="Content Placeholder 2">
            <a:extLst>
              <a:ext uri="{FF2B5EF4-FFF2-40B4-BE49-F238E27FC236}">
                <a16:creationId xmlns:a16="http://schemas.microsoft.com/office/drawing/2014/main" id="{1874C90C-2355-6E49-9A47-B08805805F7C}"/>
              </a:ext>
            </a:extLst>
          </p:cNvPr>
          <p:cNvSpPr>
            <a:spLocks noGrp="1"/>
          </p:cNvSpPr>
          <p:nvPr>
            <p:ph sz="quarter" idx="13"/>
          </p:nvPr>
        </p:nvSpPr>
        <p:spPr/>
        <p:txBody>
          <a:bodyPr/>
          <a:lstStyle/>
          <a:p>
            <a:r>
              <a:rPr lang="en-US" dirty="0"/>
              <a:t>Analyze on optimizing deduplication process time </a:t>
            </a:r>
          </a:p>
          <a:p>
            <a:r>
              <a:rPr lang="en-US" dirty="0"/>
              <a:t>Analyze on alternative algorithm for similarity calculation</a:t>
            </a:r>
          </a:p>
          <a:p>
            <a:r>
              <a:rPr lang="en-US" altLang="zh-CN" dirty="0"/>
              <a:t>Improve</a:t>
            </a:r>
            <a:r>
              <a:rPr lang="zh-CN" altLang="en-US" dirty="0"/>
              <a:t> </a:t>
            </a:r>
            <a:r>
              <a:rPr lang="en-US" altLang="zh-CN" dirty="0"/>
              <a:t>LDA</a:t>
            </a:r>
            <a:r>
              <a:rPr lang="zh-CN" altLang="en-US" dirty="0"/>
              <a:t> </a:t>
            </a:r>
            <a:r>
              <a:rPr lang="en-US" altLang="zh-CN" dirty="0"/>
              <a:t>model</a:t>
            </a:r>
            <a:r>
              <a:rPr lang="zh-CN" altLang="en-US" dirty="0"/>
              <a:t> </a:t>
            </a:r>
            <a:r>
              <a:rPr lang="en-US" altLang="zh-CN" dirty="0"/>
              <a:t>to</a:t>
            </a:r>
            <a:r>
              <a:rPr lang="zh-CN" altLang="en-US" dirty="0"/>
              <a:t> </a:t>
            </a:r>
            <a:r>
              <a:rPr lang="en-US" altLang="zh-CN" dirty="0"/>
              <a:t>get</a:t>
            </a:r>
            <a:r>
              <a:rPr lang="zh-CN" altLang="en-US" dirty="0"/>
              <a:t> </a:t>
            </a:r>
            <a:r>
              <a:rPr lang="en-US" altLang="zh-CN" dirty="0"/>
              <a:t>better</a:t>
            </a:r>
            <a:r>
              <a:rPr lang="zh-CN" altLang="en-US" dirty="0"/>
              <a:t> </a:t>
            </a:r>
            <a:r>
              <a:rPr lang="en-US" altLang="zh-CN" dirty="0"/>
              <a:t>cluster</a:t>
            </a:r>
          </a:p>
          <a:p>
            <a:r>
              <a:rPr lang="en-US" altLang="zh-CN" dirty="0"/>
              <a:t>Build</a:t>
            </a:r>
            <a:r>
              <a:rPr lang="zh-CN" altLang="en-US" dirty="0"/>
              <a:t> </a:t>
            </a:r>
            <a:r>
              <a:rPr lang="en-US" altLang="zh-CN" dirty="0"/>
              <a:t>better</a:t>
            </a:r>
            <a:r>
              <a:rPr lang="zh-CN" altLang="en-US" dirty="0"/>
              <a:t> </a:t>
            </a:r>
            <a:r>
              <a:rPr lang="en-US" altLang="zh-CN" dirty="0"/>
              <a:t>taxonomy</a:t>
            </a:r>
          </a:p>
          <a:p>
            <a:r>
              <a:rPr lang="en-US" altLang="zh-CN" dirty="0"/>
              <a:t>Use</a:t>
            </a:r>
            <a:r>
              <a:rPr lang="zh-CN" altLang="en-US" dirty="0"/>
              <a:t> </a:t>
            </a:r>
            <a:r>
              <a:rPr lang="en-US" altLang="zh-CN" dirty="0" err="1"/>
              <a:t>nltk</a:t>
            </a:r>
            <a:r>
              <a:rPr lang="zh-CN" altLang="en-US" dirty="0"/>
              <a:t> </a:t>
            </a:r>
            <a:r>
              <a:rPr lang="en-US" altLang="zh-CN" dirty="0"/>
              <a:t>to</a:t>
            </a:r>
            <a:r>
              <a:rPr lang="zh-CN" altLang="en-US" dirty="0"/>
              <a:t> </a:t>
            </a:r>
            <a:r>
              <a:rPr lang="en-US" altLang="zh-CN" dirty="0"/>
              <a:t>analyze</a:t>
            </a:r>
            <a:r>
              <a:rPr lang="zh-CN" altLang="en-US" dirty="0"/>
              <a:t> </a:t>
            </a:r>
            <a:r>
              <a:rPr lang="en-US" altLang="zh-CN" dirty="0"/>
              <a:t>entities</a:t>
            </a:r>
            <a:endParaRPr lang="en-US" dirty="0"/>
          </a:p>
        </p:txBody>
      </p:sp>
    </p:spTree>
    <p:extLst>
      <p:ext uri="{BB962C8B-B14F-4D97-AF65-F5344CB8AC3E}">
        <p14:creationId xmlns:p14="http://schemas.microsoft.com/office/powerpoint/2010/main" val="26991515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9A332-BE2E-5047-A6A5-C605A25D8D3F}"/>
              </a:ext>
            </a:extLst>
          </p:cNvPr>
          <p:cNvSpPr>
            <a:spLocks noGrp="1"/>
          </p:cNvSpPr>
          <p:nvPr>
            <p:ph type="title"/>
          </p:nvPr>
        </p:nvSpPr>
        <p:spPr/>
        <p:txBody>
          <a:bodyPr/>
          <a:lstStyle/>
          <a:p>
            <a:r>
              <a:rPr lang="en-US" dirty="0"/>
              <a:t>Problem PIC is facing</a:t>
            </a:r>
          </a:p>
        </p:txBody>
      </p:sp>
      <p:pic>
        <p:nvPicPr>
          <p:cNvPr id="6" name="Content Placeholder 5">
            <a:extLst>
              <a:ext uri="{FF2B5EF4-FFF2-40B4-BE49-F238E27FC236}">
                <a16:creationId xmlns:a16="http://schemas.microsoft.com/office/drawing/2014/main" id="{A3AB6FE2-3574-2A4E-B63E-5F9EA9B9ECCF}"/>
              </a:ext>
            </a:extLst>
          </p:cNvPr>
          <p:cNvPicPr>
            <a:picLocks noGrp="1" noChangeAspect="1"/>
          </p:cNvPicPr>
          <p:nvPr>
            <p:ph sz="quarter" idx="13"/>
          </p:nvPr>
        </p:nvPicPr>
        <p:blipFill>
          <a:blip r:embed="rId2"/>
          <a:stretch>
            <a:fillRect/>
          </a:stretch>
        </p:blipFill>
        <p:spPr>
          <a:xfrm>
            <a:off x="1206795" y="1986456"/>
            <a:ext cx="5268846" cy="3773214"/>
          </a:xfrm>
        </p:spPr>
      </p:pic>
      <p:sp>
        <p:nvSpPr>
          <p:cNvPr id="7" name="TextBox 6">
            <a:extLst>
              <a:ext uri="{FF2B5EF4-FFF2-40B4-BE49-F238E27FC236}">
                <a16:creationId xmlns:a16="http://schemas.microsoft.com/office/drawing/2014/main" id="{DCDF26E4-21E6-F948-99CD-DF485C8C9192}"/>
              </a:ext>
            </a:extLst>
          </p:cNvPr>
          <p:cNvSpPr txBox="1"/>
          <p:nvPr/>
        </p:nvSpPr>
        <p:spPr>
          <a:xfrm>
            <a:off x="6768661" y="2214694"/>
            <a:ext cx="4361793" cy="2862322"/>
          </a:xfrm>
          <a:prstGeom prst="rect">
            <a:avLst/>
          </a:prstGeom>
          <a:noFill/>
        </p:spPr>
        <p:txBody>
          <a:bodyPr wrap="square" rtlCol="0">
            <a:spAutoFit/>
          </a:bodyPr>
          <a:lstStyle/>
          <a:p>
            <a:pPr marL="285750" indent="-285750">
              <a:buFont typeface="Arial" panose="020B0604020202020204" pitchFamily="34" charset="0"/>
              <a:buChar char="•"/>
            </a:pPr>
            <a:r>
              <a:rPr lang="en-US" dirty="0"/>
              <a:t>Unstructured contract text</a:t>
            </a:r>
          </a:p>
          <a:p>
            <a:pPr marL="285750" indent="-285750">
              <a:buFont typeface="Arial" panose="020B0604020202020204" pitchFamily="34" charset="0"/>
              <a:buChar char="•"/>
            </a:pPr>
            <a:r>
              <a:rPr lang="en-US" dirty="0"/>
              <a:t>Inconsistent contract layouts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a:p>
            <a:pPr marL="285750" indent="-285750">
              <a:buFont typeface="Arial" panose="020B0604020202020204" pitchFamily="34" charset="0"/>
              <a:buChar char="•"/>
            </a:pPr>
            <a:r>
              <a:rPr lang="en-US" dirty="0"/>
              <a:t>Contract NLP analysis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Contract implementation with PIC</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295055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9DF76-703A-B246-88A4-17933DC0B0BC}"/>
              </a:ext>
            </a:extLst>
          </p:cNvPr>
          <p:cNvSpPr>
            <a:spLocks noGrp="1"/>
          </p:cNvSpPr>
          <p:nvPr>
            <p:ph type="title"/>
          </p:nvPr>
        </p:nvSpPr>
        <p:spPr>
          <a:xfrm>
            <a:off x="913775" y="261166"/>
            <a:ext cx="10364451" cy="1596177"/>
          </a:xfrm>
        </p:spPr>
        <p:txBody>
          <a:bodyPr/>
          <a:lstStyle/>
          <a:p>
            <a:r>
              <a:rPr lang="en-US" dirty="0"/>
              <a:t>NLP</a:t>
            </a:r>
          </a:p>
        </p:txBody>
      </p:sp>
      <p:sp>
        <p:nvSpPr>
          <p:cNvPr id="3" name="Content Placeholder 2">
            <a:extLst>
              <a:ext uri="{FF2B5EF4-FFF2-40B4-BE49-F238E27FC236}">
                <a16:creationId xmlns:a16="http://schemas.microsoft.com/office/drawing/2014/main" id="{555AA2C4-FC8D-DC40-8785-B724F39607BA}"/>
              </a:ext>
            </a:extLst>
          </p:cNvPr>
          <p:cNvSpPr>
            <a:spLocks noGrp="1"/>
          </p:cNvSpPr>
          <p:nvPr>
            <p:ph sz="quarter" idx="13"/>
          </p:nvPr>
        </p:nvSpPr>
        <p:spPr>
          <a:xfrm>
            <a:off x="914400" y="1704940"/>
            <a:ext cx="10363826" cy="3424107"/>
          </a:xfrm>
        </p:spPr>
        <p:txBody>
          <a:bodyPr/>
          <a:lstStyle/>
          <a:p>
            <a:r>
              <a:rPr lang="en-US" b="1" dirty="0"/>
              <a:t>Natural language processing (NLP) </a:t>
            </a:r>
          </a:p>
          <a:p>
            <a:pPr lvl="1"/>
            <a:r>
              <a:rPr lang="en-US" dirty="0"/>
              <a:t>a subfield of computer science, information engineering, and artificial intelligence concerned with the interactions between computers and human (natural) languages, in particular how to program computers to process and analyze large amounts of natural language data.</a:t>
            </a:r>
          </a:p>
        </p:txBody>
      </p:sp>
    </p:spTree>
    <p:extLst>
      <p:ext uri="{BB962C8B-B14F-4D97-AF65-F5344CB8AC3E}">
        <p14:creationId xmlns:p14="http://schemas.microsoft.com/office/powerpoint/2010/main" val="4224710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053CF-6115-AF46-9332-A7C654607337}"/>
              </a:ext>
            </a:extLst>
          </p:cNvPr>
          <p:cNvSpPr>
            <a:spLocks noGrp="1"/>
          </p:cNvSpPr>
          <p:nvPr>
            <p:ph type="title"/>
          </p:nvPr>
        </p:nvSpPr>
        <p:spPr>
          <a:xfrm>
            <a:off x="68218" y="1589278"/>
            <a:ext cx="2039006" cy="2825068"/>
          </a:xfrm>
        </p:spPr>
        <p:txBody>
          <a:bodyPr>
            <a:noAutofit/>
          </a:bodyPr>
          <a:lstStyle/>
          <a:p>
            <a:pPr algn="l"/>
            <a:r>
              <a:rPr lang="en-US" sz="1600" cap="none" dirty="0"/>
              <a:t>The </a:t>
            </a:r>
            <a:r>
              <a:rPr lang="en-US" sz="1600" b="1" cap="none" dirty="0" err="1">
                <a:solidFill>
                  <a:srgbClr val="C00000"/>
                </a:solidFill>
              </a:rPr>
              <a:t>webhose.io</a:t>
            </a:r>
            <a:r>
              <a:rPr lang="en-US" sz="1600" cap="none" dirty="0"/>
              <a:t> </a:t>
            </a:r>
            <a:r>
              <a:rPr lang="en-US" sz="1600" cap="none" dirty="0" err="1"/>
              <a:t>api</a:t>
            </a:r>
            <a:r>
              <a:rPr lang="en-US" sz="1600" cap="none" dirty="0"/>
              <a:t> provides easy to integrate, high quality data and meta-data, from hundreds of thousands of global online sources like blogs, reviews, news and more. Available by query based API.</a:t>
            </a:r>
            <a:br>
              <a:rPr lang="en-US" sz="1600" cap="none" dirty="0"/>
            </a:br>
            <a:endParaRPr lang="en-US" sz="1600" cap="none" dirty="0"/>
          </a:p>
        </p:txBody>
      </p:sp>
      <p:pic>
        <p:nvPicPr>
          <p:cNvPr id="5" name="Content Placeholder 4">
            <a:extLst>
              <a:ext uri="{FF2B5EF4-FFF2-40B4-BE49-F238E27FC236}">
                <a16:creationId xmlns:a16="http://schemas.microsoft.com/office/drawing/2014/main" id="{95EEAC4F-E16B-7B4F-ABF9-A0CC1A5D002F}"/>
              </a:ext>
            </a:extLst>
          </p:cNvPr>
          <p:cNvPicPr>
            <a:picLocks noGrp="1" noChangeAspect="1"/>
          </p:cNvPicPr>
          <p:nvPr>
            <p:ph sz="quarter" idx="13"/>
          </p:nvPr>
        </p:nvPicPr>
        <p:blipFill>
          <a:blip r:embed="rId2"/>
          <a:stretch>
            <a:fillRect/>
          </a:stretch>
        </p:blipFill>
        <p:spPr>
          <a:xfrm>
            <a:off x="2322384" y="1881351"/>
            <a:ext cx="7977753" cy="3708957"/>
          </a:xfrm>
        </p:spPr>
      </p:pic>
      <p:cxnSp>
        <p:nvCxnSpPr>
          <p:cNvPr id="8" name="Elbow Connector 7">
            <a:extLst>
              <a:ext uri="{FF2B5EF4-FFF2-40B4-BE49-F238E27FC236}">
                <a16:creationId xmlns:a16="http://schemas.microsoft.com/office/drawing/2014/main" id="{7F30B803-4319-1B40-9088-2AFA26A10894}"/>
              </a:ext>
            </a:extLst>
          </p:cNvPr>
          <p:cNvCxnSpPr>
            <a:cxnSpLocks/>
          </p:cNvCxnSpPr>
          <p:nvPr/>
        </p:nvCxnSpPr>
        <p:spPr>
          <a:xfrm rot="10800000">
            <a:off x="1807579" y="2175642"/>
            <a:ext cx="599291" cy="57392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DF515529-C7A7-2143-BE01-D7835BA9B738}"/>
              </a:ext>
            </a:extLst>
          </p:cNvPr>
          <p:cNvSpPr txBox="1"/>
          <p:nvPr/>
        </p:nvSpPr>
        <p:spPr>
          <a:xfrm>
            <a:off x="189186" y="5644055"/>
            <a:ext cx="7483365" cy="954107"/>
          </a:xfrm>
          <a:prstGeom prst="rect">
            <a:avLst/>
          </a:prstGeom>
          <a:noFill/>
        </p:spPr>
        <p:txBody>
          <a:bodyPr wrap="square" rtlCol="0">
            <a:spAutoFit/>
          </a:bodyPr>
          <a:lstStyle/>
          <a:p>
            <a:r>
              <a:rPr lang="en-US" sz="1400" b="1" dirty="0"/>
              <a:t>Named-entity recognition</a:t>
            </a:r>
            <a:r>
              <a:rPr lang="en-US" sz="1400" dirty="0"/>
              <a:t> (</a:t>
            </a:r>
            <a:r>
              <a:rPr lang="en-US" sz="1400" b="1" dirty="0"/>
              <a:t>NER</a:t>
            </a:r>
            <a:r>
              <a:rPr lang="en-US" sz="1400" dirty="0"/>
              <a:t>) (also known as </a:t>
            </a:r>
            <a:r>
              <a:rPr lang="en-US" sz="1400" b="1" dirty="0"/>
              <a:t>entity identification</a:t>
            </a:r>
            <a:r>
              <a:rPr lang="en-US" sz="1400" dirty="0"/>
              <a:t>, </a:t>
            </a:r>
            <a:r>
              <a:rPr lang="en-US" sz="1400" b="1" dirty="0"/>
              <a:t>entity chunking</a:t>
            </a:r>
            <a:r>
              <a:rPr lang="en-US" sz="1400" dirty="0"/>
              <a:t> and </a:t>
            </a:r>
            <a:r>
              <a:rPr lang="en-US" sz="1400" b="1" dirty="0"/>
              <a:t>entity extraction</a:t>
            </a:r>
            <a:r>
              <a:rPr lang="en-US" sz="1400" dirty="0"/>
              <a:t>) is a subtask of </a:t>
            </a:r>
            <a:r>
              <a:rPr lang="en-US" sz="1400" dirty="0">
                <a:hlinkClick r:id="rId3" tooltip="Information extraction">
                  <a:extLst>
                    <a:ext uri="{A12FA001-AC4F-418D-AE19-62706E023703}">
                      <ahyp:hlinkClr xmlns:ahyp="http://schemas.microsoft.com/office/drawing/2018/hyperlinkcolor" val="tx"/>
                    </a:ext>
                  </a:extLst>
                </a:hlinkClick>
              </a:rPr>
              <a:t>information extraction</a:t>
            </a:r>
            <a:r>
              <a:rPr lang="en-US" sz="1400" dirty="0"/>
              <a:t> that seeks to locate and classify </a:t>
            </a:r>
            <a:r>
              <a:rPr lang="en-US" sz="1400" dirty="0">
                <a:hlinkClick r:id="rId4" tooltip="Named entity">
                  <a:extLst>
                    <a:ext uri="{A12FA001-AC4F-418D-AE19-62706E023703}">
                      <ahyp:hlinkClr xmlns:ahyp="http://schemas.microsoft.com/office/drawing/2018/hyperlinkcolor" val="tx"/>
                    </a:ext>
                  </a:extLst>
                </a:hlinkClick>
              </a:rPr>
              <a:t>named entity</a:t>
            </a:r>
            <a:r>
              <a:rPr lang="en-US" sz="1400" dirty="0"/>
              <a:t> mentions in </a:t>
            </a:r>
            <a:r>
              <a:rPr lang="en-US" sz="1400" dirty="0">
                <a:hlinkClick r:id="rId5" tooltip="Unstructured data">
                  <a:extLst>
                    <a:ext uri="{A12FA001-AC4F-418D-AE19-62706E023703}">
                      <ahyp:hlinkClr xmlns:ahyp="http://schemas.microsoft.com/office/drawing/2018/hyperlinkcolor" val="tx"/>
                    </a:ext>
                  </a:extLst>
                </a:hlinkClick>
              </a:rPr>
              <a:t>unstructured text</a:t>
            </a:r>
            <a:r>
              <a:rPr lang="en-US" sz="1400" dirty="0"/>
              <a:t> into pre-defined categories such as the person names, organizations, locations, </a:t>
            </a:r>
            <a:r>
              <a:rPr lang="en-US" sz="1400" dirty="0">
                <a:hlinkClick r:id="rId6" tooltip="Medical classification">
                  <a:extLst>
                    <a:ext uri="{A12FA001-AC4F-418D-AE19-62706E023703}">
                      <ahyp:hlinkClr xmlns:ahyp="http://schemas.microsoft.com/office/drawing/2018/hyperlinkcolor" val="tx"/>
                    </a:ext>
                  </a:extLst>
                </a:hlinkClick>
              </a:rPr>
              <a:t>medical codes</a:t>
            </a:r>
            <a:r>
              <a:rPr lang="en-US" sz="1400" dirty="0"/>
              <a:t>, time expressions, quantities, monetary values, percentages, etc.</a:t>
            </a:r>
          </a:p>
        </p:txBody>
      </p:sp>
      <p:cxnSp>
        <p:nvCxnSpPr>
          <p:cNvPr id="21" name="Elbow Connector 20">
            <a:extLst>
              <a:ext uri="{FF2B5EF4-FFF2-40B4-BE49-F238E27FC236}">
                <a16:creationId xmlns:a16="http://schemas.microsoft.com/office/drawing/2014/main" id="{02F84AE9-149C-D641-AAE1-9ABA4342B9DD}"/>
              </a:ext>
            </a:extLst>
          </p:cNvPr>
          <p:cNvCxnSpPr>
            <a:cxnSpLocks/>
          </p:cNvCxnSpPr>
          <p:nvPr/>
        </p:nvCxnSpPr>
        <p:spPr>
          <a:xfrm rot="5400000">
            <a:off x="2749997" y="4042770"/>
            <a:ext cx="3092114" cy="299645"/>
          </a:xfrm>
          <a:prstGeom prst="bentConnector3">
            <a:avLst>
              <a:gd name="adj1" fmla="val 9010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A9D66E24-EBE5-764B-ADEB-FDB2F4647D83}"/>
              </a:ext>
            </a:extLst>
          </p:cNvPr>
          <p:cNvCxnSpPr>
            <a:cxnSpLocks/>
          </p:cNvCxnSpPr>
          <p:nvPr/>
        </p:nvCxnSpPr>
        <p:spPr>
          <a:xfrm rot="16200000" flipV="1">
            <a:off x="5994562" y="1646459"/>
            <a:ext cx="1359019" cy="273274"/>
          </a:xfrm>
          <a:prstGeom prst="bentConnector3">
            <a:avLst>
              <a:gd name="adj1" fmla="val 100270"/>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F4D249A7-3940-1544-8D4B-E7AED78A2B7C}"/>
              </a:ext>
            </a:extLst>
          </p:cNvPr>
          <p:cNvSpPr txBox="1"/>
          <p:nvPr/>
        </p:nvSpPr>
        <p:spPr>
          <a:xfrm>
            <a:off x="1261242" y="665948"/>
            <a:ext cx="5360275" cy="830997"/>
          </a:xfrm>
          <a:prstGeom prst="rect">
            <a:avLst/>
          </a:prstGeom>
          <a:noFill/>
        </p:spPr>
        <p:txBody>
          <a:bodyPr wrap="square" rtlCol="0">
            <a:spAutoFit/>
          </a:bodyPr>
          <a:lstStyle/>
          <a:p>
            <a:r>
              <a:rPr lang="en-US" sz="1600" b="1" dirty="0"/>
              <a:t>Topic clusters</a:t>
            </a:r>
            <a:r>
              <a:rPr lang="en-US" sz="1600" dirty="0"/>
              <a:t> are a collection of interlinked articles or pages around one umbrella </a:t>
            </a:r>
            <a:r>
              <a:rPr lang="en-US" sz="1600" b="1" dirty="0"/>
              <a:t>topic</a:t>
            </a:r>
            <a:r>
              <a:rPr lang="en-US" sz="1600" dirty="0"/>
              <a:t>. They ultimately allow you to provide greater visibility for search engines to identify your content.</a:t>
            </a:r>
          </a:p>
        </p:txBody>
      </p:sp>
      <p:sp>
        <p:nvSpPr>
          <p:cNvPr id="35" name="TextBox 34">
            <a:extLst>
              <a:ext uri="{FF2B5EF4-FFF2-40B4-BE49-F238E27FC236}">
                <a16:creationId xmlns:a16="http://schemas.microsoft.com/office/drawing/2014/main" id="{FB5EB5C5-FCD7-E141-BAD1-99691B460325}"/>
              </a:ext>
            </a:extLst>
          </p:cNvPr>
          <p:cNvSpPr txBox="1"/>
          <p:nvPr/>
        </p:nvSpPr>
        <p:spPr>
          <a:xfrm>
            <a:off x="7814540" y="564977"/>
            <a:ext cx="3936025" cy="1077218"/>
          </a:xfrm>
          <a:prstGeom prst="rect">
            <a:avLst/>
          </a:prstGeom>
          <a:noFill/>
        </p:spPr>
        <p:txBody>
          <a:bodyPr wrap="square" rtlCol="0">
            <a:spAutoFit/>
          </a:bodyPr>
          <a:lstStyle/>
          <a:p>
            <a:r>
              <a:rPr lang="en-US" sz="1600" dirty="0"/>
              <a:t>A </a:t>
            </a:r>
            <a:r>
              <a:rPr lang="en-US" sz="1600" b="1" dirty="0">
                <a:solidFill>
                  <a:srgbClr val="C00000"/>
                </a:solidFill>
                <a:hlinkClick r:id="rId7" tooltip="Taxonomy (general)">
                  <a:extLst>
                    <a:ext uri="{A12FA001-AC4F-418D-AE19-62706E023703}">
                      <ahyp:hlinkClr xmlns:ahyp="http://schemas.microsoft.com/office/drawing/2018/hyperlinkcolor" val="tx"/>
                    </a:ext>
                  </a:extLst>
                </a:hlinkClick>
              </a:rPr>
              <a:t>taxonomy</a:t>
            </a:r>
            <a:r>
              <a:rPr lang="en-US" sz="1600" b="1" dirty="0">
                <a:solidFill>
                  <a:srgbClr val="C00000"/>
                </a:solidFill>
              </a:rPr>
              <a:t> </a:t>
            </a:r>
            <a:r>
              <a:rPr lang="en-US" sz="1600" dirty="0"/>
              <a:t>is a model used to organize and index knowledge (stored as documents, articles, videos, etc.) so that users can find the information they are searching for. </a:t>
            </a:r>
          </a:p>
        </p:txBody>
      </p:sp>
      <p:cxnSp>
        <p:nvCxnSpPr>
          <p:cNvPr id="36" name="Elbow Connector 35">
            <a:extLst>
              <a:ext uri="{FF2B5EF4-FFF2-40B4-BE49-F238E27FC236}">
                <a16:creationId xmlns:a16="http://schemas.microsoft.com/office/drawing/2014/main" id="{9338BB74-016F-5B40-8E99-DB677C269B62}"/>
              </a:ext>
            </a:extLst>
          </p:cNvPr>
          <p:cNvCxnSpPr>
            <a:cxnSpLocks/>
          </p:cNvCxnSpPr>
          <p:nvPr/>
        </p:nvCxnSpPr>
        <p:spPr>
          <a:xfrm rot="5400000" flipH="1" flipV="1">
            <a:off x="9786039" y="1935218"/>
            <a:ext cx="964733" cy="272860"/>
          </a:xfrm>
          <a:prstGeom prst="bentConnector3">
            <a:avLst>
              <a:gd name="adj1" fmla="val 974"/>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Oval 45">
            <a:extLst>
              <a:ext uri="{FF2B5EF4-FFF2-40B4-BE49-F238E27FC236}">
                <a16:creationId xmlns:a16="http://schemas.microsoft.com/office/drawing/2014/main" id="{BA9B2BE1-2DDC-DE40-9614-ADE5E6C5748C}"/>
              </a:ext>
            </a:extLst>
          </p:cNvPr>
          <p:cNvSpPr/>
          <p:nvPr/>
        </p:nvSpPr>
        <p:spPr>
          <a:xfrm>
            <a:off x="9586913" y="1881352"/>
            <a:ext cx="1215140" cy="4961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Supervised</a:t>
            </a:r>
          </a:p>
        </p:txBody>
      </p:sp>
      <p:sp>
        <p:nvSpPr>
          <p:cNvPr id="47" name="Oval 46">
            <a:extLst>
              <a:ext uri="{FF2B5EF4-FFF2-40B4-BE49-F238E27FC236}">
                <a16:creationId xmlns:a16="http://schemas.microsoft.com/office/drawing/2014/main" id="{66F8E40A-9355-0348-97D9-31944C00C2E6}"/>
              </a:ext>
            </a:extLst>
          </p:cNvPr>
          <p:cNvSpPr/>
          <p:nvPr/>
        </p:nvSpPr>
        <p:spPr>
          <a:xfrm>
            <a:off x="5092734" y="1964346"/>
            <a:ext cx="1260769" cy="49825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Supervised</a:t>
            </a:r>
          </a:p>
        </p:txBody>
      </p:sp>
      <p:sp>
        <p:nvSpPr>
          <p:cNvPr id="48" name="Oval 47">
            <a:extLst>
              <a:ext uri="{FF2B5EF4-FFF2-40B4-BE49-F238E27FC236}">
                <a16:creationId xmlns:a16="http://schemas.microsoft.com/office/drawing/2014/main" id="{656EBFF3-54C4-C246-918F-1FBFC56D0C3F}"/>
              </a:ext>
            </a:extLst>
          </p:cNvPr>
          <p:cNvSpPr/>
          <p:nvPr/>
        </p:nvSpPr>
        <p:spPr>
          <a:xfrm>
            <a:off x="6837080" y="1821359"/>
            <a:ext cx="1322082" cy="48179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t>Unsupervised</a:t>
            </a:r>
          </a:p>
        </p:txBody>
      </p:sp>
    </p:spTree>
    <p:extLst>
      <p:ext uri="{BB962C8B-B14F-4D97-AF65-F5344CB8AC3E}">
        <p14:creationId xmlns:p14="http://schemas.microsoft.com/office/powerpoint/2010/main" val="29716546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0EA3B-AC0B-F34D-B661-555AEA38AEDE}"/>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638C46F8-93C7-9F4C-A420-0EA7602E5D93}"/>
              </a:ext>
            </a:extLst>
          </p:cNvPr>
          <p:cNvPicPr>
            <a:picLocks noGrp="1" noChangeAspect="1"/>
          </p:cNvPicPr>
          <p:nvPr>
            <p:ph sz="quarter" idx="13"/>
          </p:nvPr>
        </p:nvPicPr>
        <p:blipFill>
          <a:blip r:embed="rId2"/>
          <a:stretch>
            <a:fillRect/>
          </a:stretch>
        </p:blipFill>
        <p:spPr>
          <a:xfrm>
            <a:off x="7827099" y="1971675"/>
            <a:ext cx="4226455" cy="3391109"/>
          </a:xfrm>
          <a:prstGeom prst="rect">
            <a:avLst/>
          </a:prstGeom>
        </p:spPr>
      </p:pic>
      <p:pic>
        <p:nvPicPr>
          <p:cNvPr id="5" name="Picture 4">
            <a:extLst>
              <a:ext uri="{FF2B5EF4-FFF2-40B4-BE49-F238E27FC236}">
                <a16:creationId xmlns:a16="http://schemas.microsoft.com/office/drawing/2014/main" id="{35171ACF-991E-1C4D-9992-58564051164D}"/>
              </a:ext>
            </a:extLst>
          </p:cNvPr>
          <p:cNvPicPr>
            <a:picLocks noChangeAspect="1"/>
          </p:cNvPicPr>
          <p:nvPr/>
        </p:nvPicPr>
        <p:blipFill>
          <a:blip r:embed="rId3"/>
          <a:stretch>
            <a:fillRect/>
          </a:stretch>
        </p:blipFill>
        <p:spPr>
          <a:xfrm>
            <a:off x="138447" y="202689"/>
            <a:ext cx="7605378" cy="4024010"/>
          </a:xfrm>
          <a:prstGeom prst="rect">
            <a:avLst/>
          </a:prstGeom>
        </p:spPr>
      </p:pic>
      <p:pic>
        <p:nvPicPr>
          <p:cNvPr id="6" name="Picture 5">
            <a:extLst>
              <a:ext uri="{FF2B5EF4-FFF2-40B4-BE49-F238E27FC236}">
                <a16:creationId xmlns:a16="http://schemas.microsoft.com/office/drawing/2014/main" id="{9BF8821D-A99E-184E-8928-676E208E7C9F}"/>
              </a:ext>
            </a:extLst>
          </p:cNvPr>
          <p:cNvPicPr>
            <a:picLocks noChangeAspect="1"/>
          </p:cNvPicPr>
          <p:nvPr/>
        </p:nvPicPr>
        <p:blipFill>
          <a:blip r:embed="rId4"/>
          <a:stretch>
            <a:fillRect/>
          </a:stretch>
        </p:blipFill>
        <p:spPr>
          <a:xfrm>
            <a:off x="647023" y="4226699"/>
            <a:ext cx="6375400" cy="2476500"/>
          </a:xfrm>
          <a:prstGeom prst="rect">
            <a:avLst/>
          </a:prstGeom>
        </p:spPr>
      </p:pic>
    </p:spTree>
    <p:extLst>
      <p:ext uri="{BB962C8B-B14F-4D97-AF65-F5344CB8AC3E}">
        <p14:creationId xmlns:p14="http://schemas.microsoft.com/office/powerpoint/2010/main" val="442628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52C90-2F33-364E-B8B8-7D2D1A71F802}"/>
              </a:ext>
            </a:extLst>
          </p:cNvPr>
          <p:cNvSpPr>
            <a:spLocks noGrp="1"/>
          </p:cNvSpPr>
          <p:nvPr>
            <p:ph type="title"/>
          </p:nvPr>
        </p:nvSpPr>
        <p:spPr>
          <a:xfrm>
            <a:off x="840203" y="333497"/>
            <a:ext cx="10364451" cy="1596177"/>
          </a:xfrm>
        </p:spPr>
        <p:txBody>
          <a:bodyPr/>
          <a:lstStyle/>
          <a:p>
            <a:r>
              <a:rPr lang="en-US" dirty="0"/>
              <a:t>Get 10,000 posts</a:t>
            </a:r>
          </a:p>
        </p:txBody>
      </p:sp>
      <p:sp>
        <p:nvSpPr>
          <p:cNvPr id="3" name="Content Placeholder 2">
            <a:extLst>
              <a:ext uri="{FF2B5EF4-FFF2-40B4-BE49-F238E27FC236}">
                <a16:creationId xmlns:a16="http://schemas.microsoft.com/office/drawing/2014/main" id="{4D3FFD47-46CD-D44F-843D-464F2DF21DCE}"/>
              </a:ext>
            </a:extLst>
          </p:cNvPr>
          <p:cNvSpPr>
            <a:spLocks noGrp="1"/>
          </p:cNvSpPr>
          <p:nvPr>
            <p:ph sz="quarter" idx="13"/>
          </p:nvPr>
        </p:nvSpPr>
        <p:spPr>
          <a:xfrm>
            <a:off x="683173" y="1629104"/>
            <a:ext cx="11098924" cy="4687614"/>
          </a:xfrm>
        </p:spPr>
        <p:txBody>
          <a:bodyPr>
            <a:normAutofit lnSpcReduction="10000"/>
          </a:bodyPr>
          <a:lstStyle/>
          <a:p>
            <a:r>
              <a:rPr lang="en-US" dirty="0"/>
              <a:t>Crawled 10,000 posts from webhoseio using filters: </a:t>
            </a:r>
          </a:p>
          <a:p>
            <a:pPr lvl="1"/>
            <a:r>
              <a:rPr lang="en-US" dirty="0"/>
              <a:t>organization: google</a:t>
            </a:r>
          </a:p>
          <a:p>
            <a:pPr lvl="1"/>
            <a:r>
              <a:rPr lang="en-US" dirty="0"/>
              <a:t>Language: English</a:t>
            </a:r>
          </a:p>
          <a:p>
            <a:pPr lvl="1"/>
            <a:r>
              <a:rPr lang="en-US" altLang="zh-CN" dirty="0"/>
              <a:t>Date:</a:t>
            </a:r>
            <a:r>
              <a:rPr lang="zh-CN" altLang="en-US" dirty="0"/>
              <a:t> </a:t>
            </a:r>
            <a:r>
              <a:rPr lang="en-US" altLang="zh-CN" dirty="0"/>
              <a:t>08/01/2018</a:t>
            </a:r>
            <a:r>
              <a:rPr lang="zh-CN" altLang="en-US" dirty="0"/>
              <a:t> </a:t>
            </a:r>
            <a:r>
              <a:rPr lang="en-US" altLang="zh-CN" dirty="0"/>
              <a:t>–</a:t>
            </a:r>
            <a:r>
              <a:rPr lang="zh-CN" altLang="en-US" dirty="0"/>
              <a:t> </a:t>
            </a:r>
            <a:r>
              <a:rPr lang="en-US" altLang="zh-CN" dirty="0"/>
              <a:t>12/01/2018</a:t>
            </a:r>
            <a:endParaRPr lang="en-US" dirty="0"/>
          </a:p>
          <a:p>
            <a:pPr lvl="1"/>
            <a:r>
              <a:rPr lang="en-US" altLang="zh-CN" dirty="0"/>
              <a:t>Got</a:t>
            </a:r>
            <a:r>
              <a:rPr lang="zh-CN" altLang="en-US" dirty="0"/>
              <a:t> </a:t>
            </a:r>
            <a:r>
              <a:rPr lang="en-US" altLang="zh-CN" dirty="0"/>
              <a:t>8019</a:t>
            </a:r>
            <a:r>
              <a:rPr lang="zh-CN" altLang="en-US" dirty="0"/>
              <a:t> </a:t>
            </a:r>
            <a:r>
              <a:rPr lang="en-US" altLang="zh-CN" dirty="0"/>
              <a:t>posts</a:t>
            </a:r>
            <a:endParaRPr lang="en-US" dirty="0"/>
          </a:p>
          <a:p>
            <a:pPr lvl="1"/>
            <a:r>
              <a:rPr lang="en-US" dirty="0"/>
              <a:t>Save</a:t>
            </a:r>
            <a:r>
              <a:rPr lang="zh-CN" altLang="en-US" dirty="0"/>
              <a:t> </a:t>
            </a:r>
            <a:r>
              <a:rPr lang="en-US" altLang="zh-CN" dirty="0"/>
              <a:t>as</a:t>
            </a:r>
            <a:r>
              <a:rPr lang="zh-CN" altLang="en-US" dirty="0"/>
              <a:t> </a:t>
            </a:r>
            <a:r>
              <a:rPr lang="en-US" altLang="zh-CN" dirty="0"/>
              <a:t>.</a:t>
            </a:r>
            <a:r>
              <a:rPr lang="en-US" altLang="zh-CN" dirty="0" err="1"/>
              <a:t>json</a:t>
            </a:r>
            <a:r>
              <a:rPr lang="zh-CN" altLang="en-US" dirty="0"/>
              <a:t> </a:t>
            </a:r>
            <a:r>
              <a:rPr lang="en-US" altLang="zh-CN" dirty="0"/>
              <a:t>file</a:t>
            </a:r>
          </a:p>
          <a:p>
            <a:pPr lvl="1"/>
            <a:endParaRPr lang="en-US" dirty="0"/>
          </a:p>
          <a:p>
            <a:pPr marL="457200" lvl="1" indent="0">
              <a:buNone/>
            </a:pPr>
            <a:endParaRPr lang="en-US" dirty="0"/>
          </a:p>
          <a:p>
            <a:pPr marL="457200" lvl="1" indent="0">
              <a:buNone/>
            </a:pPr>
            <a:endParaRPr lang="en-US" dirty="0"/>
          </a:p>
          <a:p>
            <a:r>
              <a:rPr lang="en-US" altLang="zh-CN" dirty="0"/>
              <a:t>Result:</a:t>
            </a:r>
            <a:endParaRPr lang="en-US" dirty="0"/>
          </a:p>
          <a:p>
            <a:pPr lvl="1"/>
            <a:r>
              <a:rPr lang="en-US" altLang="zh-CN" dirty="0"/>
              <a:t>Still</a:t>
            </a:r>
            <a:r>
              <a:rPr lang="zh-CN" altLang="en-US" dirty="0"/>
              <a:t> </a:t>
            </a:r>
            <a:r>
              <a:rPr lang="en-US" altLang="zh-CN" dirty="0"/>
              <a:t>found</a:t>
            </a:r>
            <a:r>
              <a:rPr lang="zh-CN" altLang="en-US" dirty="0"/>
              <a:t> </a:t>
            </a:r>
            <a:r>
              <a:rPr lang="en-US" altLang="zh-CN" dirty="0"/>
              <a:t>other</a:t>
            </a:r>
            <a:r>
              <a:rPr lang="zh-CN" altLang="en-US" dirty="0"/>
              <a:t> </a:t>
            </a:r>
            <a:r>
              <a:rPr lang="en-US" altLang="zh-CN" dirty="0"/>
              <a:t>language</a:t>
            </a:r>
            <a:r>
              <a:rPr lang="zh-CN" altLang="en-US" dirty="0"/>
              <a:t> </a:t>
            </a:r>
            <a:r>
              <a:rPr lang="en-US" altLang="zh-CN" dirty="0"/>
              <a:t>articles – Need more filter processing</a:t>
            </a:r>
          </a:p>
          <a:p>
            <a:pPr lvl="1"/>
            <a:r>
              <a:rPr lang="en-US" dirty="0">
                <a:hlinkClick r:id="rId2"/>
              </a:rPr>
              <a:t>https://webhose.io/web-content-api</a:t>
            </a:r>
            <a:endParaRPr lang="en-US" dirty="0"/>
          </a:p>
          <a:p>
            <a:pPr lvl="1"/>
            <a:endParaRPr lang="en-US" dirty="0"/>
          </a:p>
        </p:txBody>
      </p:sp>
      <p:pic>
        <p:nvPicPr>
          <p:cNvPr id="5" name="Picture 4">
            <a:extLst>
              <a:ext uri="{FF2B5EF4-FFF2-40B4-BE49-F238E27FC236}">
                <a16:creationId xmlns:a16="http://schemas.microsoft.com/office/drawing/2014/main" id="{2D78ED00-03EB-0A42-836A-848215E1719A}"/>
              </a:ext>
            </a:extLst>
          </p:cNvPr>
          <p:cNvPicPr>
            <a:picLocks noChangeAspect="1"/>
          </p:cNvPicPr>
          <p:nvPr/>
        </p:nvPicPr>
        <p:blipFill>
          <a:blip r:embed="rId3"/>
          <a:stretch>
            <a:fillRect/>
          </a:stretch>
        </p:blipFill>
        <p:spPr>
          <a:xfrm>
            <a:off x="3143469" y="3826421"/>
            <a:ext cx="4843670" cy="1092200"/>
          </a:xfrm>
          <a:prstGeom prst="rect">
            <a:avLst/>
          </a:prstGeom>
        </p:spPr>
      </p:pic>
    </p:spTree>
    <p:extLst>
      <p:ext uri="{BB962C8B-B14F-4D97-AF65-F5344CB8AC3E}">
        <p14:creationId xmlns:p14="http://schemas.microsoft.com/office/powerpoint/2010/main" val="3215659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5D842-FF5D-BB46-8467-3AAC9505C9EC}"/>
              </a:ext>
            </a:extLst>
          </p:cNvPr>
          <p:cNvSpPr>
            <a:spLocks noGrp="1"/>
          </p:cNvSpPr>
          <p:nvPr>
            <p:ph type="title"/>
          </p:nvPr>
        </p:nvSpPr>
        <p:spPr/>
        <p:txBody>
          <a:bodyPr/>
          <a:lstStyle/>
          <a:p>
            <a:endParaRPr lang="en-US"/>
          </a:p>
        </p:txBody>
      </p:sp>
      <p:pic>
        <p:nvPicPr>
          <p:cNvPr id="9" name="Content Placeholder 8">
            <a:extLst>
              <a:ext uri="{FF2B5EF4-FFF2-40B4-BE49-F238E27FC236}">
                <a16:creationId xmlns:a16="http://schemas.microsoft.com/office/drawing/2014/main" id="{CFFF8CAC-CB68-5F4D-B44B-79F3E362CA85}"/>
              </a:ext>
            </a:extLst>
          </p:cNvPr>
          <p:cNvPicPr>
            <a:picLocks noGrp="1" noChangeAspect="1"/>
          </p:cNvPicPr>
          <p:nvPr>
            <p:ph sz="quarter" idx="13"/>
          </p:nvPr>
        </p:nvPicPr>
        <p:blipFill>
          <a:blip r:embed="rId2"/>
          <a:stretch>
            <a:fillRect/>
          </a:stretch>
        </p:blipFill>
        <p:spPr>
          <a:xfrm>
            <a:off x="913774" y="389730"/>
            <a:ext cx="9817726" cy="4565965"/>
          </a:xfrm>
        </p:spPr>
      </p:pic>
      <p:pic>
        <p:nvPicPr>
          <p:cNvPr id="11" name="Picture 10">
            <a:extLst>
              <a:ext uri="{FF2B5EF4-FFF2-40B4-BE49-F238E27FC236}">
                <a16:creationId xmlns:a16="http://schemas.microsoft.com/office/drawing/2014/main" id="{45E94781-0DB1-FB4F-9BE0-B2948983D09D}"/>
              </a:ext>
            </a:extLst>
          </p:cNvPr>
          <p:cNvPicPr>
            <a:picLocks noChangeAspect="1"/>
          </p:cNvPicPr>
          <p:nvPr/>
        </p:nvPicPr>
        <p:blipFill>
          <a:blip r:embed="rId3"/>
          <a:stretch>
            <a:fillRect/>
          </a:stretch>
        </p:blipFill>
        <p:spPr>
          <a:xfrm>
            <a:off x="1536701" y="5184482"/>
            <a:ext cx="8724900" cy="1058089"/>
          </a:xfrm>
          <a:prstGeom prst="rect">
            <a:avLst/>
          </a:prstGeom>
        </p:spPr>
      </p:pic>
    </p:spTree>
    <p:extLst>
      <p:ext uri="{BB962C8B-B14F-4D97-AF65-F5344CB8AC3E}">
        <p14:creationId xmlns:p14="http://schemas.microsoft.com/office/powerpoint/2010/main" val="3699461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AF2918A-1C5B-42DB-81F0-39DF7ED15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2">
            <a:extLst>
              <a:ext uri="{FF2B5EF4-FFF2-40B4-BE49-F238E27FC236}">
                <a16:creationId xmlns:a16="http://schemas.microsoft.com/office/drawing/2014/main" id="{25F6D9BC-491D-426B-8C90-6B090419E14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0">
            <a:extLst>
              <a:ext uri="{FF2B5EF4-FFF2-40B4-BE49-F238E27FC236}">
                <a16:creationId xmlns:a16="http://schemas.microsoft.com/office/drawing/2014/main" id="{B7F1914C-EC2D-465E-A932-04CD9F4E29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94EA995-F96B-F944-840D-ED657FCC6A39}"/>
              </a:ext>
            </a:extLst>
          </p:cNvPr>
          <p:cNvSpPr>
            <a:spLocks noGrp="1"/>
          </p:cNvSpPr>
          <p:nvPr>
            <p:ph type="title"/>
          </p:nvPr>
        </p:nvSpPr>
        <p:spPr>
          <a:xfrm>
            <a:off x="786776" y="223166"/>
            <a:ext cx="6564205" cy="1573863"/>
          </a:xfrm>
        </p:spPr>
        <p:txBody>
          <a:bodyPr>
            <a:normAutofit/>
          </a:bodyPr>
          <a:lstStyle/>
          <a:p>
            <a:r>
              <a:rPr lang="en-US" dirty="0"/>
              <a:t>deduplication</a:t>
            </a:r>
          </a:p>
        </p:txBody>
      </p:sp>
      <p:sp>
        <p:nvSpPr>
          <p:cNvPr id="3" name="Content Placeholder 2">
            <a:extLst>
              <a:ext uri="{FF2B5EF4-FFF2-40B4-BE49-F238E27FC236}">
                <a16:creationId xmlns:a16="http://schemas.microsoft.com/office/drawing/2014/main" id="{BA173842-7A7B-4041-ACE6-FF0F471BB9CE}"/>
              </a:ext>
            </a:extLst>
          </p:cNvPr>
          <p:cNvSpPr>
            <a:spLocks noGrp="1"/>
          </p:cNvSpPr>
          <p:nvPr>
            <p:ph sz="quarter" idx="13"/>
          </p:nvPr>
        </p:nvSpPr>
        <p:spPr>
          <a:xfrm>
            <a:off x="913774" y="1168400"/>
            <a:ext cx="7392026" cy="5588000"/>
          </a:xfrm>
        </p:spPr>
        <p:txBody>
          <a:bodyPr>
            <a:normAutofit/>
          </a:bodyPr>
          <a:lstStyle/>
          <a:p>
            <a:pPr marL="457200" lvl="1" indent="0">
              <a:lnSpc>
                <a:spcPct val="110000"/>
              </a:lnSpc>
              <a:buNone/>
            </a:pPr>
            <a:endParaRPr lang="en-US" sz="1300" dirty="0"/>
          </a:p>
          <a:p>
            <a:pPr>
              <a:lnSpc>
                <a:spcPct val="110000"/>
              </a:lnSpc>
            </a:pPr>
            <a:r>
              <a:rPr lang="en-US" sz="1300" dirty="0"/>
              <a:t>Clean</a:t>
            </a:r>
            <a:r>
              <a:rPr lang="zh-CN" altLang="en-US" sz="1300" dirty="0"/>
              <a:t> </a:t>
            </a:r>
            <a:r>
              <a:rPr lang="en-US" altLang="zh-CN" sz="1300" dirty="0"/>
              <a:t>Dataset</a:t>
            </a:r>
          </a:p>
          <a:p>
            <a:pPr lvl="1">
              <a:lnSpc>
                <a:spcPct val="110000"/>
              </a:lnSpc>
            </a:pPr>
            <a:r>
              <a:rPr lang="en-US" altLang="zh-CN" sz="1300" dirty="0"/>
              <a:t>1.</a:t>
            </a:r>
            <a:r>
              <a:rPr lang="zh-CN" altLang="en-US" sz="1300" dirty="0"/>
              <a:t> </a:t>
            </a:r>
            <a:r>
              <a:rPr lang="en-US" altLang="zh-CN" sz="1300" dirty="0"/>
              <a:t>clean 2210</a:t>
            </a:r>
            <a:r>
              <a:rPr lang="zh-CN" altLang="en-US" sz="1300" dirty="0"/>
              <a:t> </a:t>
            </a:r>
            <a:r>
              <a:rPr lang="en-US" altLang="zh-CN" sz="1300" dirty="0"/>
              <a:t>identical titles</a:t>
            </a:r>
          </a:p>
          <a:p>
            <a:pPr marL="457200" lvl="1" indent="0">
              <a:lnSpc>
                <a:spcPct val="110000"/>
              </a:lnSpc>
              <a:buNone/>
            </a:pPr>
            <a:endParaRPr lang="en-US" altLang="zh-CN" sz="1300" dirty="0"/>
          </a:p>
          <a:p>
            <a:pPr lvl="1">
              <a:lnSpc>
                <a:spcPct val="110000"/>
              </a:lnSpc>
            </a:pPr>
            <a:r>
              <a:rPr lang="en-US" altLang="zh-CN" sz="1300" dirty="0"/>
              <a:t>2.</a:t>
            </a:r>
            <a:r>
              <a:rPr lang="zh-CN" altLang="en-US" sz="1300" dirty="0"/>
              <a:t> </a:t>
            </a:r>
            <a:r>
              <a:rPr lang="en-US" altLang="zh-CN" sz="1300" dirty="0"/>
              <a:t>get</a:t>
            </a:r>
            <a:r>
              <a:rPr lang="zh-CN" altLang="en-US" sz="1300" dirty="0"/>
              <a:t> </a:t>
            </a:r>
            <a:r>
              <a:rPr lang="en-US" altLang="zh-CN" sz="1300" dirty="0"/>
              <a:t>unique</a:t>
            </a:r>
            <a:r>
              <a:rPr lang="zh-CN" altLang="en-US" sz="1300" dirty="0"/>
              <a:t> </a:t>
            </a:r>
            <a:r>
              <a:rPr lang="en-US" altLang="zh-CN" sz="1300" dirty="0"/>
              <a:t>titles</a:t>
            </a:r>
          </a:p>
          <a:p>
            <a:pPr lvl="1">
              <a:lnSpc>
                <a:spcPct val="110000"/>
              </a:lnSpc>
            </a:pPr>
            <a:endParaRPr lang="en-US" altLang="zh-CN" sz="1300" dirty="0"/>
          </a:p>
          <a:p>
            <a:pPr lvl="1">
              <a:lnSpc>
                <a:spcPct val="110000"/>
              </a:lnSpc>
            </a:pPr>
            <a:r>
              <a:rPr lang="en-US" altLang="zh-CN" sz="1300" dirty="0"/>
              <a:t>3.</a:t>
            </a:r>
            <a:r>
              <a:rPr lang="zh-CN" altLang="en-US" sz="1300" dirty="0"/>
              <a:t> </a:t>
            </a:r>
            <a:r>
              <a:rPr lang="en-US" altLang="zh-CN" sz="1300" dirty="0"/>
              <a:t>further</a:t>
            </a:r>
            <a:r>
              <a:rPr lang="zh-CN" altLang="en-US" sz="1300" dirty="0"/>
              <a:t> </a:t>
            </a:r>
            <a:r>
              <a:rPr lang="en-US" altLang="zh-CN" sz="1300" dirty="0"/>
              <a:t>clean</a:t>
            </a:r>
            <a:r>
              <a:rPr lang="zh-CN" altLang="en-US" sz="1300" dirty="0"/>
              <a:t> </a:t>
            </a:r>
            <a:r>
              <a:rPr lang="en-US" altLang="zh-CN" sz="1300" dirty="0"/>
              <a:t>using</a:t>
            </a:r>
            <a:r>
              <a:rPr lang="zh-CN" altLang="en-US" sz="1300" dirty="0"/>
              <a:t> </a:t>
            </a:r>
            <a:endParaRPr lang="en-US" altLang="zh-CN" sz="1300" dirty="0"/>
          </a:p>
          <a:p>
            <a:pPr lvl="2">
              <a:lnSpc>
                <a:spcPct val="110000"/>
              </a:lnSpc>
            </a:pPr>
            <a:r>
              <a:rPr lang="en-US" altLang="zh-CN" sz="1100" dirty="0" err="1"/>
              <a:t>Simhash</a:t>
            </a:r>
            <a:endParaRPr lang="en-US" altLang="zh-CN" sz="1100" dirty="0"/>
          </a:p>
          <a:p>
            <a:pPr lvl="2">
              <a:lnSpc>
                <a:spcPct val="110000"/>
              </a:lnSpc>
            </a:pPr>
            <a:r>
              <a:rPr lang="en-US" altLang="zh-CN" sz="1100" dirty="0" err="1"/>
              <a:t>Wordvector</a:t>
            </a:r>
            <a:endParaRPr lang="en-US" altLang="zh-CN" sz="1100" dirty="0"/>
          </a:p>
          <a:p>
            <a:pPr lvl="2">
              <a:lnSpc>
                <a:spcPct val="110000"/>
              </a:lnSpc>
            </a:pPr>
            <a:endParaRPr lang="en-US" altLang="zh-CN" sz="1100" dirty="0"/>
          </a:p>
          <a:p>
            <a:pPr lvl="2">
              <a:lnSpc>
                <a:spcPct val="110000"/>
              </a:lnSpc>
            </a:pPr>
            <a:r>
              <a:rPr lang="en-US" altLang="zh-CN" sz="1100" dirty="0"/>
              <a:t>Distance</a:t>
            </a:r>
            <a:r>
              <a:rPr lang="zh-CN" altLang="en-US" sz="1100" dirty="0"/>
              <a:t> </a:t>
            </a:r>
            <a:r>
              <a:rPr lang="en-US" altLang="zh-CN" sz="1100" dirty="0"/>
              <a:t>=</a:t>
            </a:r>
            <a:r>
              <a:rPr lang="zh-CN" altLang="en-US" sz="1100" dirty="0"/>
              <a:t> </a:t>
            </a:r>
            <a:r>
              <a:rPr lang="en-US" altLang="zh-CN" sz="1100" dirty="0"/>
              <a:t>8</a:t>
            </a:r>
          </a:p>
          <a:p>
            <a:pPr marL="457200" lvl="1" indent="0">
              <a:lnSpc>
                <a:spcPct val="110000"/>
              </a:lnSpc>
              <a:buNone/>
            </a:pPr>
            <a:endParaRPr lang="en-US" altLang="zh-CN" sz="1300" dirty="0"/>
          </a:p>
          <a:p>
            <a:pPr lvl="1">
              <a:lnSpc>
                <a:spcPct val="110000"/>
              </a:lnSpc>
            </a:pPr>
            <a:r>
              <a:rPr lang="en-US" altLang="zh-CN" sz="1300" dirty="0"/>
              <a:t>4.</a:t>
            </a:r>
            <a:r>
              <a:rPr lang="zh-CN" altLang="en-US" sz="1300" dirty="0"/>
              <a:t> </a:t>
            </a:r>
            <a:r>
              <a:rPr lang="en-US" altLang="zh-CN" sz="1300" dirty="0"/>
              <a:t>Get</a:t>
            </a:r>
            <a:r>
              <a:rPr lang="zh-CN" altLang="en-US" sz="1300" dirty="0"/>
              <a:t> </a:t>
            </a:r>
            <a:r>
              <a:rPr lang="en-US" altLang="zh-CN" sz="1300" dirty="0"/>
              <a:t>787</a:t>
            </a:r>
            <a:r>
              <a:rPr lang="zh-CN" altLang="en-US" sz="1300" dirty="0"/>
              <a:t> </a:t>
            </a:r>
            <a:r>
              <a:rPr lang="en-US" altLang="zh-CN" sz="1300" dirty="0"/>
              <a:t>more</a:t>
            </a:r>
            <a:r>
              <a:rPr lang="zh-CN" altLang="en-US" sz="1300" dirty="0"/>
              <a:t> </a:t>
            </a:r>
            <a:r>
              <a:rPr lang="en-US" altLang="zh-CN" sz="1300" dirty="0"/>
              <a:t>similar</a:t>
            </a:r>
            <a:r>
              <a:rPr lang="zh-CN" altLang="en-US" sz="1300" dirty="0"/>
              <a:t> </a:t>
            </a:r>
            <a:r>
              <a:rPr lang="en-US" altLang="zh-CN" sz="1300" dirty="0"/>
              <a:t>titles</a:t>
            </a:r>
            <a:r>
              <a:rPr lang="zh-CN" altLang="en-US" sz="1300" dirty="0"/>
              <a:t> </a:t>
            </a:r>
            <a:r>
              <a:rPr lang="en-US" altLang="zh-CN" sz="1300" dirty="0"/>
              <a:t>cleaned</a:t>
            </a:r>
          </a:p>
          <a:p>
            <a:pPr lvl="1">
              <a:lnSpc>
                <a:spcPct val="110000"/>
              </a:lnSpc>
            </a:pPr>
            <a:endParaRPr lang="en-US" altLang="zh-CN" sz="1300" dirty="0"/>
          </a:p>
          <a:p>
            <a:pPr lvl="1">
              <a:lnSpc>
                <a:spcPct val="110000"/>
              </a:lnSpc>
            </a:pPr>
            <a:endParaRPr lang="en-US" altLang="zh-CN" sz="1300" dirty="0"/>
          </a:p>
          <a:p>
            <a:pPr lvl="1">
              <a:lnSpc>
                <a:spcPct val="110000"/>
              </a:lnSpc>
            </a:pPr>
            <a:endParaRPr lang="en-US" altLang="zh-CN" sz="1300" dirty="0"/>
          </a:p>
          <a:p>
            <a:pPr marL="457200" lvl="1" indent="0">
              <a:lnSpc>
                <a:spcPct val="110000"/>
              </a:lnSpc>
              <a:buNone/>
            </a:pPr>
            <a:endParaRPr lang="en-US" sz="1300" dirty="0"/>
          </a:p>
        </p:txBody>
      </p:sp>
      <p:pic>
        <p:nvPicPr>
          <p:cNvPr id="11" name="Picture 10">
            <a:extLst>
              <a:ext uri="{FF2B5EF4-FFF2-40B4-BE49-F238E27FC236}">
                <a16:creationId xmlns:a16="http://schemas.microsoft.com/office/drawing/2014/main" id="{4F3B44CC-C272-5542-87DE-7EB36F4A1A64}"/>
              </a:ext>
            </a:extLst>
          </p:cNvPr>
          <p:cNvPicPr>
            <a:picLocks noChangeAspect="1"/>
          </p:cNvPicPr>
          <p:nvPr/>
        </p:nvPicPr>
        <p:blipFill>
          <a:blip r:embed="rId4"/>
          <a:stretch>
            <a:fillRect/>
          </a:stretch>
        </p:blipFill>
        <p:spPr>
          <a:xfrm>
            <a:off x="4341078" y="1333183"/>
            <a:ext cx="7342921" cy="1129680"/>
          </a:xfrm>
          <a:prstGeom prst="rect">
            <a:avLst/>
          </a:prstGeom>
        </p:spPr>
      </p:pic>
      <p:pic>
        <p:nvPicPr>
          <p:cNvPr id="14" name="Picture 13">
            <a:extLst>
              <a:ext uri="{FF2B5EF4-FFF2-40B4-BE49-F238E27FC236}">
                <a16:creationId xmlns:a16="http://schemas.microsoft.com/office/drawing/2014/main" id="{96513082-485E-554B-9419-1A02142C2BD2}"/>
              </a:ext>
            </a:extLst>
          </p:cNvPr>
          <p:cNvPicPr>
            <a:picLocks noChangeAspect="1"/>
          </p:cNvPicPr>
          <p:nvPr/>
        </p:nvPicPr>
        <p:blipFill>
          <a:blip r:embed="rId5"/>
          <a:stretch>
            <a:fillRect/>
          </a:stretch>
        </p:blipFill>
        <p:spPr>
          <a:xfrm>
            <a:off x="4867990" y="2587523"/>
            <a:ext cx="7002616" cy="2442445"/>
          </a:xfrm>
          <a:prstGeom prst="rect">
            <a:avLst/>
          </a:prstGeom>
        </p:spPr>
      </p:pic>
      <p:pic>
        <p:nvPicPr>
          <p:cNvPr id="16" name="Picture 15">
            <a:extLst>
              <a:ext uri="{FF2B5EF4-FFF2-40B4-BE49-F238E27FC236}">
                <a16:creationId xmlns:a16="http://schemas.microsoft.com/office/drawing/2014/main" id="{916237A6-849B-0943-B194-B46C0D53741A}"/>
              </a:ext>
            </a:extLst>
          </p:cNvPr>
          <p:cNvPicPr>
            <a:picLocks noChangeAspect="1"/>
          </p:cNvPicPr>
          <p:nvPr/>
        </p:nvPicPr>
        <p:blipFill>
          <a:blip r:embed="rId6"/>
          <a:stretch>
            <a:fillRect/>
          </a:stretch>
        </p:blipFill>
        <p:spPr>
          <a:xfrm>
            <a:off x="1666249" y="5179264"/>
            <a:ext cx="3117850" cy="1160455"/>
          </a:xfrm>
          <a:prstGeom prst="rect">
            <a:avLst/>
          </a:prstGeom>
        </p:spPr>
      </p:pic>
    </p:spTree>
    <p:extLst>
      <p:ext uri="{BB962C8B-B14F-4D97-AF65-F5344CB8AC3E}">
        <p14:creationId xmlns:p14="http://schemas.microsoft.com/office/powerpoint/2010/main" val="3255465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DC497-FEBF-AE4A-8B5A-6772E2CB064D}"/>
              </a:ext>
            </a:extLst>
          </p:cNvPr>
          <p:cNvSpPr>
            <a:spLocks noGrp="1"/>
          </p:cNvSpPr>
          <p:nvPr>
            <p:ph type="title"/>
          </p:nvPr>
        </p:nvSpPr>
        <p:spPr/>
        <p:txBody>
          <a:bodyPr/>
          <a:lstStyle/>
          <a:p>
            <a:r>
              <a:rPr lang="en-US" dirty="0"/>
              <a:t>Named entity recognition</a:t>
            </a:r>
          </a:p>
        </p:txBody>
      </p:sp>
      <p:pic>
        <p:nvPicPr>
          <p:cNvPr id="5" name="Content Placeholder 4">
            <a:extLst>
              <a:ext uri="{FF2B5EF4-FFF2-40B4-BE49-F238E27FC236}">
                <a16:creationId xmlns:a16="http://schemas.microsoft.com/office/drawing/2014/main" id="{3AD765FF-B75F-EE44-8048-EBF91D43B53E}"/>
              </a:ext>
            </a:extLst>
          </p:cNvPr>
          <p:cNvPicPr>
            <a:picLocks noGrp="1" noChangeAspect="1"/>
          </p:cNvPicPr>
          <p:nvPr>
            <p:ph sz="quarter" idx="13"/>
          </p:nvPr>
        </p:nvPicPr>
        <p:blipFill>
          <a:blip r:embed="rId2"/>
          <a:stretch>
            <a:fillRect/>
          </a:stretch>
        </p:blipFill>
        <p:spPr>
          <a:xfrm>
            <a:off x="4559299" y="2214694"/>
            <a:ext cx="6992189" cy="3614606"/>
          </a:xfrm>
        </p:spPr>
      </p:pic>
      <p:sp>
        <p:nvSpPr>
          <p:cNvPr id="6" name="TextBox 5">
            <a:extLst>
              <a:ext uri="{FF2B5EF4-FFF2-40B4-BE49-F238E27FC236}">
                <a16:creationId xmlns:a16="http://schemas.microsoft.com/office/drawing/2014/main" id="{700821A1-6E51-C741-AA72-B65740EDADE9}"/>
              </a:ext>
            </a:extLst>
          </p:cNvPr>
          <p:cNvSpPr txBox="1"/>
          <p:nvPr/>
        </p:nvSpPr>
        <p:spPr>
          <a:xfrm>
            <a:off x="1028700" y="2349500"/>
            <a:ext cx="4508500" cy="2554545"/>
          </a:xfrm>
          <a:prstGeom prst="rect">
            <a:avLst/>
          </a:prstGeom>
          <a:noFill/>
        </p:spPr>
        <p:txBody>
          <a:bodyPr wrap="square" rtlCol="0">
            <a:spAutoFit/>
          </a:bodyPr>
          <a:lstStyle/>
          <a:p>
            <a:r>
              <a:rPr lang="en-US" altLang="zh-CN" sz="3200" dirty="0"/>
              <a:t>Tagging</a:t>
            </a:r>
          </a:p>
          <a:p>
            <a:endParaRPr lang="en-US" altLang="zh-CN" sz="3200" dirty="0"/>
          </a:p>
          <a:p>
            <a:r>
              <a:rPr lang="en-US" altLang="zh-CN" sz="3200" dirty="0"/>
              <a:t>Extract</a:t>
            </a:r>
            <a:r>
              <a:rPr lang="zh-CN" altLang="en-US" sz="3200" dirty="0"/>
              <a:t> </a:t>
            </a:r>
            <a:r>
              <a:rPr lang="en-US" altLang="zh-CN" sz="3200" dirty="0"/>
              <a:t>entity</a:t>
            </a:r>
          </a:p>
          <a:p>
            <a:endParaRPr lang="en-US" altLang="zh-CN" sz="3200" dirty="0"/>
          </a:p>
          <a:p>
            <a:r>
              <a:rPr lang="en-US" altLang="zh-CN" sz="3200" dirty="0"/>
              <a:t>Get</a:t>
            </a:r>
            <a:r>
              <a:rPr lang="zh-CN" altLang="en-US" sz="3200" dirty="0"/>
              <a:t> </a:t>
            </a:r>
            <a:r>
              <a:rPr lang="en-US" altLang="zh-CN" sz="3200" dirty="0"/>
              <a:t>relevance</a:t>
            </a:r>
            <a:r>
              <a:rPr lang="zh-CN" altLang="en-US" sz="3200" dirty="0"/>
              <a:t> </a:t>
            </a:r>
            <a:r>
              <a:rPr lang="en-US" altLang="zh-CN" sz="3200" dirty="0"/>
              <a:t>value</a:t>
            </a:r>
            <a:endParaRPr lang="en-US" sz="3200" dirty="0"/>
          </a:p>
        </p:txBody>
      </p:sp>
    </p:spTree>
    <p:extLst>
      <p:ext uri="{BB962C8B-B14F-4D97-AF65-F5344CB8AC3E}">
        <p14:creationId xmlns:p14="http://schemas.microsoft.com/office/powerpoint/2010/main" val="30099314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94A78-F951-1543-B740-C3DFE552A263}"/>
              </a:ext>
            </a:extLst>
          </p:cNvPr>
          <p:cNvSpPr>
            <a:spLocks noGrp="1"/>
          </p:cNvSpPr>
          <p:nvPr>
            <p:ph type="title"/>
          </p:nvPr>
        </p:nvSpPr>
        <p:spPr>
          <a:xfrm>
            <a:off x="808672" y="0"/>
            <a:ext cx="10364451" cy="1596177"/>
          </a:xfrm>
        </p:spPr>
        <p:txBody>
          <a:bodyPr/>
          <a:lstStyle/>
          <a:p>
            <a:r>
              <a:rPr lang="en-US" dirty="0"/>
              <a:t>Topic modeling</a:t>
            </a:r>
          </a:p>
        </p:txBody>
      </p:sp>
      <p:sp>
        <p:nvSpPr>
          <p:cNvPr id="6" name="TextBox 5">
            <a:extLst>
              <a:ext uri="{FF2B5EF4-FFF2-40B4-BE49-F238E27FC236}">
                <a16:creationId xmlns:a16="http://schemas.microsoft.com/office/drawing/2014/main" id="{6AB290EE-E066-1F4B-B432-A6623CE5B6C6}"/>
              </a:ext>
            </a:extLst>
          </p:cNvPr>
          <p:cNvSpPr txBox="1"/>
          <p:nvPr/>
        </p:nvSpPr>
        <p:spPr>
          <a:xfrm>
            <a:off x="941552" y="1220883"/>
            <a:ext cx="5873750" cy="1477328"/>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Total</a:t>
            </a:r>
            <a:r>
              <a:rPr lang="zh-CN" altLang="en-US" dirty="0"/>
              <a:t> </a:t>
            </a:r>
            <a:r>
              <a:rPr lang="en-US" altLang="zh-CN" dirty="0"/>
              <a:t>number</a:t>
            </a:r>
            <a:r>
              <a:rPr lang="zh-CN" altLang="en-US" dirty="0"/>
              <a:t> </a:t>
            </a:r>
            <a:r>
              <a:rPr lang="en-US" altLang="zh-CN" dirty="0"/>
              <a:t>of</a:t>
            </a:r>
            <a:r>
              <a:rPr lang="zh-CN" altLang="en-US" dirty="0"/>
              <a:t> </a:t>
            </a:r>
            <a:r>
              <a:rPr lang="en-US" altLang="zh-CN" dirty="0"/>
              <a:t>titles</a:t>
            </a:r>
            <a:r>
              <a:rPr lang="zh-CN" altLang="en-US" dirty="0"/>
              <a:t> </a:t>
            </a:r>
            <a:r>
              <a:rPr lang="en-US" altLang="zh-CN" dirty="0"/>
              <a:t>from</a:t>
            </a:r>
            <a:r>
              <a:rPr lang="zh-CN" altLang="en-US" dirty="0"/>
              <a:t> </a:t>
            </a:r>
            <a:r>
              <a:rPr lang="en-US" altLang="zh-CN" dirty="0"/>
              <a:t>clean</a:t>
            </a:r>
            <a:r>
              <a:rPr lang="zh-CN" altLang="en-US" dirty="0"/>
              <a:t> </a:t>
            </a:r>
            <a:r>
              <a:rPr lang="en-US" altLang="zh-CN" dirty="0"/>
              <a:t>dataset:</a:t>
            </a:r>
            <a:r>
              <a:rPr lang="zh-CN" altLang="en-US" dirty="0"/>
              <a:t> </a:t>
            </a:r>
            <a:r>
              <a:rPr lang="en-US" altLang="zh-CN" dirty="0"/>
              <a:t>5022</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10" name="Content Placeholder 9">
            <a:extLst>
              <a:ext uri="{FF2B5EF4-FFF2-40B4-BE49-F238E27FC236}">
                <a16:creationId xmlns:a16="http://schemas.microsoft.com/office/drawing/2014/main" id="{A3A65999-74AF-714F-AB1E-8F8A5875C7EA}"/>
              </a:ext>
            </a:extLst>
          </p:cNvPr>
          <p:cNvPicPr>
            <a:picLocks noGrp="1" noChangeAspect="1"/>
          </p:cNvPicPr>
          <p:nvPr>
            <p:ph sz="quarter" idx="13"/>
          </p:nvPr>
        </p:nvPicPr>
        <p:blipFill>
          <a:blip r:embed="rId2"/>
          <a:stretch>
            <a:fillRect/>
          </a:stretch>
        </p:blipFill>
        <p:spPr>
          <a:xfrm>
            <a:off x="941552" y="1599842"/>
            <a:ext cx="4972050" cy="1901591"/>
          </a:xfrm>
        </p:spPr>
      </p:pic>
      <p:sp>
        <p:nvSpPr>
          <p:cNvPr id="11" name="TextBox 10">
            <a:extLst>
              <a:ext uri="{FF2B5EF4-FFF2-40B4-BE49-F238E27FC236}">
                <a16:creationId xmlns:a16="http://schemas.microsoft.com/office/drawing/2014/main" id="{C2322C9E-4802-C549-8662-F5088EE87EC8}"/>
              </a:ext>
            </a:extLst>
          </p:cNvPr>
          <p:cNvSpPr txBox="1"/>
          <p:nvPr/>
        </p:nvSpPr>
        <p:spPr>
          <a:xfrm>
            <a:off x="941552" y="3835372"/>
            <a:ext cx="5873750" cy="2585323"/>
          </a:xfrm>
          <a:prstGeom prst="rect">
            <a:avLst/>
          </a:prstGeom>
          <a:noFill/>
        </p:spPr>
        <p:txBody>
          <a:bodyPr wrap="square" rtlCol="0">
            <a:spAutoFit/>
          </a:bodyPr>
          <a:lstStyle/>
          <a:p>
            <a:pPr marL="285750" indent="-285750">
              <a:buFont typeface="Arial" panose="020B0604020202020204" pitchFamily="34" charset="0"/>
              <a:buChar char="•"/>
            </a:pPr>
            <a:r>
              <a:rPr lang="en-US" altLang="zh-CN" dirty="0"/>
              <a:t>Topic</a:t>
            </a:r>
            <a:r>
              <a:rPr lang="zh-CN" altLang="en-US" dirty="0"/>
              <a:t> </a:t>
            </a:r>
            <a:r>
              <a:rPr lang="en-US" altLang="zh-CN" dirty="0"/>
              <a:t>Clustering</a:t>
            </a:r>
          </a:p>
          <a:p>
            <a:pPr marL="285750" indent="-285750">
              <a:buFont typeface="Arial" panose="020B0604020202020204" pitchFamily="34" charset="0"/>
              <a:buChar char="•"/>
            </a:pPr>
            <a:endParaRPr lang="en-US" altLang="zh-CN" dirty="0"/>
          </a:p>
          <a:p>
            <a:r>
              <a:rPr lang="en-US" altLang="zh-CN" dirty="0"/>
              <a:t>	</a:t>
            </a:r>
          </a:p>
          <a:p>
            <a:r>
              <a:rPr lang="zh-CN" altLang="en-US" dirty="0"/>
              <a:t>          </a:t>
            </a:r>
            <a:r>
              <a:rPr lang="en-US" altLang="zh-CN" dirty="0"/>
              <a:t>Result</a:t>
            </a:r>
            <a:r>
              <a:rPr lang="zh-CN" altLang="en-US" dirty="0"/>
              <a:t> </a:t>
            </a:r>
            <a:r>
              <a:rPr lang="en-US" altLang="zh-CN" dirty="0"/>
              <a:t>is</a:t>
            </a:r>
            <a:r>
              <a:rPr lang="zh-CN" altLang="en-US" dirty="0"/>
              <a:t> </a:t>
            </a:r>
            <a:r>
              <a:rPr lang="en-US" altLang="zh-CN" dirty="0"/>
              <a:t>not</a:t>
            </a:r>
            <a:r>
              <a:rPr lang="zh-CN" altLang="en-US" dirty="0"/>
              <a:t> </a:t>
            </a:r>
            <a:endParaRPr lang="en-US" altLang="zh-CN" dirty="0"/>
          </a:p>
          <a:p>
            <a:r>
              <a:rPr lang="en-US" altLang="zh-CN" dirty="0"/>
              <a:t>	</a:t>
            </a:r>
            <a:r>
              <a:rPr lang="zh-CN" altLang="en-US" dirty="0"/>
              <a:t>   </a:t>
            </a:r>
            <a:r>
              <a:rPr lang="en-US" altLang="zh-CN" dirty="0"/>
              <a:t>so</a:t>
            </a:r>
            <a:r>
              <a:rPr lang="zh-CN" altLang="en-US" dirty="0"/>
              <a:t> </a:t>
            </a:r>
            <a:r>
              <a:rPr lang="en-US" altLang="zh-CN" dirty="0"/>
              <a:t>good.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4" name="Picture 3">
            <a:extLst>
              <a:ext uri="{FF2B5EF4-FFF2-40B4-BE49-F238E27FC236}">
                <a16:creationId xmlns:a16="http://schemas.microsoft.com/office/drawing/2014/main" id="{D823163B-E64E-B84D-B733-BCF6AB9A2986}"/>
              </a:ext>
            </a:extLst>
          </p:cNvPr>
          <p:cNvPicPr>
            <a:picLocks noChangeAspect="1"/>
          </p:cNvPicPr>
          <p:nvPr/>
        </p:nvPicPr>
        <p:blipFill>
          <a:blip r:embed="rId3"/>
          <a:stretch>
            <a:fillRect/>
          </a:stretch>
        </p:blipFill>
        <p:spPr>
          <a:xfrm>
            <a:off x="3101755" y="3835372"/>
            <a:ext cx="7902576" cy="2733327"/>
          </a:xfrm>
          <a:prstGeom prst="rect">
            <a:avLst/>
          </a:prstGeom>
        </p:spPr>
      </p:pic>
      <p:sp>
        <p:nvSpPr>
          <p:cNvPr id="5" name="TextBox 4">
            <a:extLst>
              <a:ext uri="{FF2B5EF4-FFF2-40B4-BE49-F238E27FC236}">
                <a16:creationId xmlns:a16="http://schemas.microsoft.com/office/drawing/2014/main" id="{9D0D1616-31FA-8448-8282-298A45154B60}"/>
              </a:ext>
            </a:extLst>
          </p:cNvPr>
          <p:cNvSpPr txBox="1"/>
          <p:nvPr/>
        </p:nvSpPr>
        <p:spPr>
          <a:xfrm>
            <a:off x="6286665" y="1216860"/>
            <a:ext cx="5019338" cy="2585323"/>
          </a:xfrm>
          <a:prstGeom prst="rect">
            <a:avLst/>
          </a:prstGeom>
          <a:noFill/>
        </p:spPr>
        <p:txBody>
          <a:bodyPr wrap="square" rtlCol="0">
            <a:spAutoFit/>
          </a:bodyPr>
          <a:lstStyle/>
          <a:p>
            <a:r>
              <a:rPr lang="en-US" b="1" dirty="0" err="1">
                <a:solidFill>
                  <a:srgbClr val="C00000"/>
                </a:solidFill>
              </a:rPr>
              <a:t>Clstr_LDA</a:t>
            </a:r>
            <a:endParaRPr lang="en-US" b="1" dirty="0">
              <a:solidFill>
                <a:srgbClr val="C00000"/>
              </a:solidFill>
            </a:endParaRPr>
          </a:p>
          <a:p>
            <a:r>
              <a:rPr lang="en-US" dirty="0"/>
              <a:t>We describe latent Dirichlet allocation (LDA), a generative probabilistic model for collections of discrete data such as text corpora. (Bayes Model)</a:t>
            </a:r>
          </a:p>
          <a:p>
            <a:endParaRPr lang="en-US" dirty="0"/>
          </a:p>
          <a:p>
            <a:r>
              <a:rPr lang="en-US" b="1" dirty="0"/>
              <a:t>Bayesian</a:t>
            </a:r>
            <a:r>
              <a:rPr lang="en-US" dirty="0"/>
              <a:t> inference is a method of statistical inference in which </a:t>
            </a:r>
            <a:r>
              <a:rPr lang="en-US" b="1" dirty="0"/>
              <a:t>Bayes</a:t>
            </a:r>
            <a:r>
              <a:rPr lang="en-US" dirty="0"/>
              <a:t>' theorem is used to update the probability for a hypothesis as more evidence or information becomes available.</a:t>
            </a:r>
          </a:p>
        </p:txBody>
      </p:sp>
    </p:spTree>
    <p:extLst>
      <p:ext uri="{BB962C8B-B14F-4D97-AF65-F5344CB8AC3E}">
        <p14:creationId xmlns:p14="http://schemas.microsoft.com/office/powerpoint/2010/main" val="3992058570"/>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3950</TotalTime>
  <Words>334</Words>
  <Application>Microsoft Macintosh PowerPoint</Application>
  <PresentationFormat>Widescreen</PresentationFormat>
  <Paragraphs>89</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宋体</vt:lpstr>
      <vt:lpstr>Arial</vt:lpstr>
      <vt:lpstr>Tw Cen MT</vt:lpstr>
      <vt:lpstr>Droplet</vt:lpstr>
      <vt:lpstr>Analysis of human Language</vt:lpstr>
      <vt:lpstr>NLP</vt:lpstr>
      <vt:lpstr>The webhose.io api provides easy to integrate, high quality data and meta-data, from hundreds of thousands of global online sources like blogs, reviews, news and more. Available by query based API. </vt:lpstr>
      <vt:lpstr>PowerPoint Presentation</vt:lpstr>
      <vt:lpstr>Get 10,000 posts</vt:lpstr>
      <vt:lpstr>PowerPoint Presentation</vt:lpstr>
      <vt:lpstr>deduplication</vt:lpstr>
      <vt:lpstr>Named entity recognition</vt:lpstr>
      <vt:lpstr>Topic modeling</vt:lpstr>
      <vt:lpstr>Content analysis example/unit test</vt:lpstr>
      <vt:lpstr>Topic taxonomy</vt:lpstr>
      <vt:lpstr>Future improvement</vt:lpstr>
      <vt:lpstr>Problem PIC is facing</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Ziwei Zheng</dc:creator>
  <cp:lastModifiedBy>Microsoft Office User</cp:lastModifiedBy>
  <cp:revision>43</cp:revision>
  <dcterms:created xsi:type="dcterms:W3CDTF">2018-12-12T06:29:20Z</dcterms:created>
  <dcterms:modified xsi:type="dcterms:W3CDTF">2019-02-27T14:40:18Z</dcterms:modified>
</cp:coreProperties>
</file>

<file path=docProps/thumbnail.jpeg>
</file>